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62" r:id="rId2"/>
    <p:sldId id="301" r:id="rId3"/>
    <p:sldId id="266" r:id="rId4"/>
    <p:sldId id="256" r:id="rId5"/>
    <p:sldId id="283" r:id="rId6"/>
    <p:sldId id="271" r:id="rId7"/>
    <p:sldId id="272" r:id="rId8"/>
    <p:sldId id="274" r:id="rId9"/>
    <p:sldId id="267" r:id="rId10"/>
    <p:sldId id="282" r:id="rId11"/>
    <p:sldId id="307" r:id="rId12"/>
    <p:sldId id="308" r:id="rId13"/>
    <p:sldId id="310" r:id="rId14"/>
    <p:sldId id="311" r:id="rId15"/>
    <p:sldId id="314" r:id="rId16"/>
    <p:sldId id="315" r:id="rId17"/>
    <p:sldId id="316" r:id="rId18"/>
    <p:sldId id="317" r:id="rId19"/>
    <p:sldId id="318" r:id="rId20"/>
    <p:sldId id="319" r:id="rId21"/>
    <p:sldId id="320" r:id="rId22"/>
    <p:sldId id="321" r:id="rId23"/>
    <p:sldId id="268" r:id="rId24"/>
    <p:sldId id="281" r:id="rId25"/>
    <p:sldId id="323" r:id="rId26"/>
    <p:sldId id="324" r:id="rId27"/>
    <p:sldId id="325" r:id="rId28"/>
    <p:sldId id="327" r:id="rId29"/>
    <p:sldId id="326" r:id="rId30"/>
    <p:sldId id="275" r:id="rId31"/>
    <p:sldId id="335" r:id="rId32"/>
    <p:sldId id="332" r:id="rId33"/>
    <p:sldId id="328" r:id="rId34"/>
    <p:sldId id="329" r:id="rId35"/>
    <p:sldId id="330" r:id="rId36"/>
    <p:sldId id="331" r:id="rId37"/>
    <p:sldId id="337" r:id="rId38"/>
    <p:sldId id="338" r:id="rId39"/>
    <p:sldId id="336" r:id="rId40"/>
    <p:sldId id="269" r:id="rId41"/>
    <p:sldId id="279" r:id="rId42"/>
    <p:sldId id="278" r:id="rId43"/>
    <p:sldId id="284" r:id="rId44"/>
    <p:sldId id="285" r:id="rId45"/>
    <p:sldId id="286" r:id="rId46"/>
    <p:sldId id="287" r:id="rId47"/>
    <p:sldId id="288" r:id="rId48"/>
    <p:sldId id="270" r:id="rId49"/>
    <p:sldId id="298" r:id="rId50"/>
    <p:sldId id="257" r:id="rId51"/>
    <p:sldId id="26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0637"/>
    <a:srgbClr val="27AAE1"/>
    <a:srgbClr val="D6961E"/>
    <a:srgbClr val="E7E8E9"/>
    <a:srgbClr val="901F16"/>
    <a:srgbClr val="5756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87773" autoAdjust="0"/>
  </p:normalViewPr>
  <p:slideViewPr>
    <p:cSldViewPr snapToGrid="0" snapToObjects="1">
      <p:cViewPr>
        <p:scale>
          <a:sx n="130" d="100"/>
          <a:sy n="130" d="100"/>
        </p:scale>
        <p:origin x="-72" y="-72"/>
      </p:cViewPr>
      <p:guideLst>
        <p:guide orient="horz" pos="2155"/>
        <p:guide pos="2897"/>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7CF01-D541-7A4D-B025-920196421E9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3ADA475-994E-C04D-A4BE-A95B4511B68F}">
      <dgm:prSet phldrT="[Text]"/>
      <dgm:spPr>
        <a:solidFill>
          <a:srgbClr val="575659"/>
        </a:solidFill>
      </dgm:spPr>
      <dgm:t>
        <a:bodyPr/>
        <a:lstStyle/>
        <a:p>
          <a:r>
            <a:rPr lang="en-US" dirty="0" smtClean="0">
              <a:latin typeface="Arial"/>
              <a:cs typeface="Arial"/>
            </a:rPr>
            <a:t>Understand Where You Are Today</a:t>
          </a:r>
          <a:endParaRPr lang="en-US" dirty="0">
            <a:latin typeface="Arial"/>
            <a:cs typeface="Arial"/>
          </a:endParaRPr>
        </a:p>
      </dgm:t>
    </dgm:pt>
    <dgm:pt modelId="{43D56844-6FFE-0645-A5F3-D6D5751E0AC7}" type="parTrans" cxnId="{5D74A3BB-4330-A34E-BECA-67B1A2FF5A5A}">
      <dgm:prSet/>
      <dgm:spPr/>
      <dgm:t>
        <a:bodyPr/>
        <a:lstStyle/>
        <a:p>
          <a:endParaRPr lang="en-US"/>
        </a:p>
      </dgm:t>
    </dgm:pt>
    <dgm:pt modelId="{381A4C57-7253-FE47-94D4-7BA1BB6AAABC}" type="sibTrans" cxnId="{5D74A3BB-4330-A34E-BECA-67B1A2FF5A5A}">
      <dgm:prSet/>
      <dgm:spPr>
        <a:solidFill>
          <a:srgbClr val="D6961E">
            <a:alpha val="90000"/>
          </a:srgbClr>
        </a:solidFill>
        <a:ln>
          <a:solidFill>
            <a:schemeClr val="bg1"/>
          </a:solidFill>
        </a:ln>
      </dgm:spPr>
      <dgm:t>
        <a:bodyPr/>
        <a:lstStyle/>
        <a:p>
          <a:endParaRPr lang="en-US" dirty="0">
            <a:solidFill>
              <a:srgbClr val="D6961E"/>
            </a:solidFill>
          </a:endParaRPr>
        </a:p>
      </dgm:t>
    </dgm:pt>
    <dgm:pt modelId="{DF43427C-881E-794B-93BA-3C0CED45AB3C}">
      <dgm:prSet phldrT="[Text]"/>
      <dgm:spPr>
        <a:solidFill>
          <a:srgbClr val="575659"/>
        </a:solidFill>
      </dgm:spPr>
      <dgm:t>
        <a:bodyPr/>
        <a:lstStyle/>
        <a:p>
          <a:r>
            <a:rPr lang="en-US" dirty="0" smtClean="0">
              <a:latin typeface="Arial"/>
              <a:cs typeface="Arial"/>
            </a:rPr>
            <a:t>Understand Where Improvement Can Be Made</a:t>
          </a:r>
          <a:endParaRPr lang="en-US" dirty="0">
            <a:latin typeface="Arial"/>
            <a:cs typeface="Arial"/>
          </a:endParaRPr>
        </a:p>
      </dgm:t>
    </dgm:pt>
    <dgm:pt modelId="{68303CE5-AD07-0C48-BA31-A837A6FF894A}" type="parTrans" cxnId="{E0CE4303-7C74-6342-B36F-523F27290A11}">
      <dgm:prSet/>
      <dgm:spPr/>
      <dgm:t>
        <a:bodyPr/>
        <a:lstStyle/>
        <a:p>
          <a:endParaRPr lang="en-US"/>
        </a:p>
      </dgm:t>
    </dgm:pt>
    <dgm:pt modelId="{DC549F90-EFAB-7349-B2DD-A6FB5789180A}" type="sibTrans" cxnId="{E0CE4303-7C74-6342-B36F-523F27290A11}">
      <dgm:prSet/>
      <dgm:spPr>
        <a:solidFill>
          <a:srgbClr val="D6961E">
            <a:alpha val="90000"/>
          </a:srgbClr>
        </a:solidFill>
        <a:ln>
          <a:solidFill>
            <a:schemeClr val="bg1"/>
          </a:solidFill>
        </a:ln>
      </dgm:spPr>
      <dgm:t>
        <a:bodyPr/>
        <a:lstStyle/>
        <a:p>
          <a:endParaRPr lang="en-US" dirty="0"/>
        </a:p>
      </dgm:t>
    </dgm:pt>
    <dgm:pt modelId="{7CDED244-205B-984E-881B-E8B984637D00}">
      <dgm:prSet phldrT="[Text]"/>
      <dgm:spPr>
        <a:solidFill>
          <a:srgbClr val="575659"/>
        </a:solidFill>
      </dgm:spPr>
      <dgm:t>
        <a:bodyPr/>
        <a:lstStyle/>
        <a:p>
          <a:r>
            <a:rPr lang="en-US" dirty="0" smtClean="0">
              <a:latin typeface="Arial"/>
              <a:cs typeface="Arial"/>
            </a:rPr>
            <a:t>Improve Information Knowledge Base</a:t>
          </a:r>
        </a:p>
      </dgm:t>
    </dgm:pt>
    <dgm:pt modelId="{9C77C6CA-F38E-7E4B-B3A6-0FCAE866FFA6}" type="parTrans" cxnId="{642BCFAE-0043-9947-B5FE-897F2F02625C}">
      <dgm:prSet/>
      <dgm:spPr/>
      <dgm:t>
        <a:bodyPr/>
        <a:lstStyle/>
        <a:p>
          <a:endParaRPr lang="en-US"/>
        </a:p>
      </dgm:t>
    </dgm:pt>
    <dgm:pt modelId="{8217AB7F-AE3B-F44F-BF7F-5D27B72A00E2}" type="sibTrans" cxnId="{642BCFAE-0043-9947-B5FE-897F2F02625C}">
      <dgm:prSet/>
      <dgm:spPr>
        <a:solidFill>
          <a:srgbClr val="D6961E">
            <a:alpha val="90000"/>
          </a:srgbClr>
        </a:solidFill>
        <a:ln>
          <a:solidFill>
            <a:schemeClr val="bg1"/>
          </a:solidFill>
        </a:ln>
      </dgm:spPr>
      <dgm:t>
        <a:bodyPr/>
        <a:lstStyle/>
        <a:p>
          <a:endParaRPr lang="en-US" dirty="0"/>
        </a:p>
      </dgm:t>
    </dgm:pt>
    <dgm:pt modelId="{355AF113-8D7A-EB46-85FA-E3FCDC58344E}">
      <dgm:prSet/>
      <dgm:spPr>
        <a:solidFill>
          <a:srgbClr val="575659"/>
        </a:solidFill>
      </dgm:spPr>
      <dgm:t>
        <a:bodyPr/>
        <a:lstStyle/>
        <a:p>
          <a:r>
            <a:rPr lang="en-US" dirty="0" smtClean="0">
              <a:latin typeface="Arial"/>
              <a:cs typeface="Arial"/>
            </a:rPr>
            <a:t>Improve Decision Making</a:t>
          </a:r>
          <a:endParaRPr lang="en-US" dirty="0">
            <a:latin typeface="Arial"/>
            <a:cs typeface="Arial"/>
          </a:endParaRPr>
        </a:p>
      </dgm:t>
    </dgm:pt>
    <dgm:pt modelId="{E5E0CB6C-5355-AE4F-82A3-BC90A746AE32}" type="parTrans" cxnId="{00BBA5B4-8A55-ED47-981E-CC0ABAAF411F}">
      <dgm:prSet/>
      <dgm:spPr/>
      <dgm:t>
        <a:bodyPr/>
        <a:lstStyle/>
        <a:p>
          <a:endParaRPr lang="en-US"/>
        </a:p>
      </dgm:t>
    </dgm:pt>
    <dgm:pt modelId="{8749E1C6-2872-214A-8936-D3054694F760}" type="sibTrans" cxnId="{00BBA5B4-8A55-ED47-981E-CC0ABAAF411F}">
      <dgm:prSet/>
      <dgm:spPr>
        <a:solidFill>
          <a:srgbClr val="D6961E">
            <a:alpha val="90000"/>
          </a:srgbClr>
        </a:solidFill>
        <a:ln>
          <a:solidFill>
            <a:schemeClr val="bg1"/>
          </a:solidFill>
        </a:ln>
      </dgm:spPr>
      <dgm:t>
        <a:bodyPr/>
        <a:lstStyle/>
        <a:p>
          <a:endParaRPr lang="en-US" dirty="0"/>
        </a:p>
      </dgm:t>
    </dgm:pt>
    <dgm:pt modelId="{02D0F4C5-27FC-E946-993D-E8D6B04829D1}">
      <dgm:prSet/>
      <dgm:spPr>
        <a:solidFill>
          <a:srgbClr val="575659"/>
        </a:solidFill>
      </dgm:spPr>
      <dgm:t>
        <a:bodyPr/>
        <a:lstStyle/>
        <a:p>
          <a:r>
            <a:rPr lang="en-US" dirty="0" smtClean="0">
              <a:latin typeface="Arial"/>
              <a:cs typeface="Arial"/>
            </a:rPr>
            <a:t>Desired Outcome</a:t>
          </a:r>
          <a:endParaRPr lang="en-US" dirty="0">
            <a:latin typeface="Arial"/>
            <a:cs typeface="Arial"/>
          </a:endParaRPr>
        </a:p>
      </dgm:t>
    </dgm:pt>
    <dgm:pt modelId="{44CAB1EB-9CEF-D249-BC31-8917D1F27065}" type="parTrans" cxnId="{F35A30E4-C75D-3D43-8C24-7C121A91932A}">
      <dgm:prSet/>
      <dgm:spPr/>
      <dgm:t>
        <a:bodyPr/>
        <a:lstStyle/>
        <a:p>
          <a:endParaRPr lang="en-US"/>
        </a:p>
      </dgm:t>
    </dgm:pt>
    <dgm:pt modelId="{DABB05BC-58AE-1547-8055-3B0824FA3C01}" type="sibTrans" cxnId="{F35A30E4-C75D-3D43-8C24-7C121A91932A}">
      <dgm:prSet/>
      <dgm:spPr/>
      <dgm:t>
        <a:bodyPr/>
        <a:lstStyle/>
        <a:p>
          <a:endParaRPr lang="en-US"/>
        </a:p>
      </dgm:t>
    </dgm:pt>
    <dgm:pt modelId="{A11D53DE-346C-FB47-830A-59A054749787}" type="pres">
      <dgm:prSet presAssocID="{99D7CF01-D541-7A4D-B025-920196421E98}" presName="outerComposite" presStyleCnt="0">
        <dgm:presLayoutVars>
          <dgm:chMax val="5"/>
          <dgm:dir/>
          <dgm:resizeHandles val="exact"/>
        </dgm:presLayoutVars>
      </dgm:prSet>
      <dgm:spPr/>
      <dgm:t>
        <a:bodyPr/>
        <a:lstStyle/>
        <a:p>
          <a:endParaRPr lang="en-US"/>
        </a:p>
      </dgm:t>
    </dgm:pt>
    <dgm:pt modelId="{A2E9F7E3-6318-8A4C-9596-F42C264710E2}" type="pres">
      <dgm:prSet presAssocID="{99D7CF01-D541-7A4D-B025-920196421E98}" presName="dummyMaxCanvas" presStyleCnt="0">
        <dgm:presLayoutVars/>
      </dgm:prSet>
      <dgm:spPr/>
    </dgm:pt>
    <dgm:pt modelId="{77C8C2A3-20E3-9C49-B79E-9F8DBFF064C8}" type="pres">
      <dgm:prSet presAssocID="{99D7CF01-D541-7A4D-B025-920196421E98}" presName="FiveNodes_1" presStyleLbl="node1" presStyleIdx="0" presStyleCnt="5">
        <dgm:presLayoutVars>
          <dgm:bulletEnabled val="1"/>
        </dgm:presLayoutVars>
      </dgm:prSet>
      <dgm:spPr/>
      <dgm:t>
        <a:bodyPr/>
        <a:lstStyle/>
        <a:p>
          <a:endParaRPr lang="en-US"/>
        </a:p>
      </dgm:t>
    </dgm:pt>
    <dgm:pt modelId="{9507792F-A57C-D840-8339-9DE804CE5508}" type="pres">
      <dgm:prSet presAssocID="{99D7CF01-D541-7A4D-B025-920196421E98}" presName="FiveNodes_2" presStyleLbl="node1" presStyleIdx="1" presStyleCnt="5">
        <dgm:presLayoutVars>
          <dgm:bulletEnabled val="1"/>
        </dgm:presLayoutVars>
      </dgm:prSet>
      <dgm:spPr/>
      <dgm:t>
        <a:bodyPr/>
        <a:lstStyle/>
        <a:p>
          <a:endParaRPr lang="en-US"/>
        </a:p>
      </dgm:t>
    </dgm:pt>
    <dgm:pt modelId="{F7A6D599-8083-4C4B-ADEE-3C5885E2E324}" type="pres">
      <dgm:prSet presAssocID="{99D7CF01-D541-7A4D-B025-920196421E98}" presName="FiveNodes_3" presStyleLbl="node1" presStyleIdx="2" presStyleCnt="5">
        <dgm:presLayoutVars>
          <dgm:bulletEnabled val="1"/>
        </dgm:presLayoutVars>
      </dgm:prSet>
      <dgm:spPr/>
      <dgm:t>
        <a:bodyPr/>
        <a:lstStyle/>
        <a:p>
          <a:endParaRPr lang="en-US"/>
        </a:p>
      </dgm:t>
    </dgm:pt>
    <dgm:pt modelId="{7BC4ADD1-1516-184F-A2B6-0FD25911ADF7}" type="pres">
      <dgm:prSet presAssocID="{99D7CF01-D541-7A4D-B025-920196421E98}" presName="FiveNodes_4" presStyleLbl="node1" presStyleIdx="3" presStyleCnt="5">
        <dgm:presLayoutVars>
          <dgm:bulletEnabled val="1"/>
        </dgm:presLayoutVars>
      </dgm:prSet>
      <dgm:spPr/>
      <dgm:t>
        <a:bodyPr/>
        <a:lstStyle/>
        <a:p>
          <a:endParaRPr lang="en-US"/>
        </a:p>
      </dgm:t>
    </dgm:pt>
    <dgm:pt modelId="{479031FF-857D-6440-8779-0371AB21E243}" type="pres">
      <dgm:prSet presAssocID="{99D7CF01-D541-7A4D-B025-920196421E98}" presName="FiveNodes_5" presStyleLbl="node1" presStyleIdx="4" presStyleCnt="5">
        <dgm:presLayoutVars>
          <dgm:bulletEnabled val="1"/>
        </dgm:presLayoutVars>
      </dgm:prSet>
      <dgm:spPr/>
      <dgm:t>
        <a:bodyPr/>
        <a:lstStyle/>
        <a:p>
          <a:endParaRPr lang="en-US"/>
        </a:p>
      </dgm:t>
    </dgm:pt>
    <dgm:pt modelId="{B7E491F6-0B5C-874D-AB9E-A27C6D1B2A3F}" type="pres">
      <dgm:prSet presAssocID="{99D7CF01-D541-7A4D-B025-920196421E98}" presName="FiveConn_1-2" presStyleLbl="fgAccFollowNode1" presStyleIdx="0" presStyleCnt="4">
        <dgm:presLayoutVars>
          <dgm:bulletEnabled val="1"/>
        </dgm:presLayoutVars>
      </dgm:prSet>
      <dgm:spPr/>
      <dgm:t>
        <a:bodyPr/>
        <a:lstStyle/>
        <a:p>
          <a:endParaRPr lang="en-US"/>
        </a:p>
      </dgm:t>
    </dgm:pt>
    <dgm:pt modelId="{E96A0445-A3BF-5A43-A7D4-B7B17BC97437}" type="pres">
      <dgm:prSet presAssocID="{99D7CF01-D541-7A4D-B025-920196421E98}" presName="FiveConn_2-3" presStyleLbl="fgAccFollowNode1" presStyleIdx="1" presStyleCnt="4">
        <dgm:presLayoutVars>
          <dgm:bulletEnabled val="1"/>
        </dgm:presLayoutVars>
      </dgm:prSet>
      <dgm:spPr/>
      <dgm:t>
        <a:bodyPr/>
        <a:lstStyle/>
        <a:p>
          <a:endParaRPr lang="en-US"/>
        </a:p>
      </dgm:t>
    </dgm:pt>
    <dgm:pt modelId="{88457924-275E-6846-A196-7F786139023B}" type="pres">
      <dgm:prSet presAssocID="{99D7CF01-D541-7A4D-B025-920196421E98}" presName="FiveConn_3-4" presStyleLbl="fgAccFollowNode1" presStyleIdx="2" presStyleCnt="4">
        <dgm:presLayoutVars>
          <dgm:bulletEnabled val="1"/>
        </dgm:presLayoutVars>
      </dgm:prSet>
      <dgm:spPr/>
      <dgm:t>
        <a:bodyPr/>
        <a:lstStyle/>
        <a:p>
          <a:endParaRPr lang="en-US"/>
        </a:p>
      </dgm:t>
    </dgm:pt>
    <dgm:pt modelId="{64321CE7-8D02-504D-8B62-DCD7CEB3EABE}" type="pres">
      <dgm:prSet presAssocID="{99D7CF01-D541-7A4D-B025-920196421E98}" presName="FiveConn_4-5" presStyleLbl="fgAccFollowNode1" presStyleIdx="3" presStyleCnt="4">
        <dgm:presLayoutVars>
          <dgm:bulletEnabled val="1"/>
        </dgm:presLayoutVars>
      </dgm:prSet>
      <dgm:spPr/>
      <dgm:t>
        <a:bodyPr/>
        <a:lstStyle/>
        <a:p>
          <a:endParaRPr lang="en-US"/>
        </a:p>
      </dgm:t>
    </dgm:pt>
    <dgm:pt modelId="{DB70B923-D208-214A-B353-DCBC5BC42D81}" type="pres">
      <dgm:prSet presAssocID="{99D7CF01-D541-7A4D-B025-920196421E98}" presName="FiveNodes_1_text" presStyleLbl="node1" presStyleIdx="4" presStyleCnt="5">
        <dgm:presLayoutVars>
          <dgm:bulletEnabled val="1"/>
        </dgm:presLayoutVars>
      </dgm:prSet>
      <dgm:spPr/>
      <dgm:t>
        <a:bodyPr/>
        <a:lstStyle/>
        <a:p>
          <a:endParaRPr lang="en-US"/>
        </a:p>
      </dgm:t>
    </dgm:pt>
    <dgm:pt modelId="{96E6F409-0820-D049-83D9-90735BC376B7}" type="pres">
      <dgm:prSet presAssocID="{99D7CF01-D541-7A4D-B025-920196421E98}" presName="FiveNodes_2_text" presStyleLbl="node1" presStyleIdx="4" presStyleCnt="5">
        <dgm:presLayoutVars>
          <dgm:bulletEnabled val="1"/>
        </dgm:presLayoutVars>
      </dgm:prSet>
      <dgm:spPr/>
      <dgm:t>
        <a:bodyPr/>
        <a:lstStyle/>
        <a:p>
          <a:endParaRPr lang="en-US"/>
        </a:p>
      </dgm:t>
    </dgm:pt>
    <dgm:pt modelId="{9A0BF9E7-1AAF-8F4C-B932-2A0175036717}" type="pres">
      <dgm:prSet presAssocID="{99D7CF01-D541-7A4D-B025-920196421E98}" presName="FiveNodes_3_text" presStyleLbl="node1" presStyleIdx="4" presStyleCnt="5">
        <dgm:presLayoutVars>
          <dgm:bulletEnabled val="1"/>
        </dgm:presLayoutVars>
      </dgm:prSet>
      <dgm:spPr/>
      <dgm:t>
        <a:bodyPr/>
        <a:lstStyle/>
        <a:p>
          <a:endParaRPr lang="en-US"/>
        </a:p>
      </dgm:t>
    </dgm:pt>
    <dgm:pt modelId="{EDA15E30-96EA-9D4F-8FB5-34DB5C66EE01}" type="pres">
      <dgm:prSet presAssocID="{99D7CF01-D541-7A4D-B025-920196421E98}" presName="FiveNodes_4_text" presStyleLbl="node1" presStyleIdx="4" presStyleCnt="5">
        <dgm:presLayoutVars>
          <dgm:bulletEnabled val="1"/>
        </dgm:presLayoutVars>
      </dgm:prSet>
      <dgm:spPr/>
      <dgm:t>
        <a:bodyPr/>
        <a:lstStyle/>
        <a:p>
          <a:endParaRPr lang="en-US"/>
        </a:p>
      </dgm:t>
    </dgm:pt>
    <dgm:pt modelId="{E1A186B9-C4B6-A24E-AB8D-F701FDDA6A31}" type="pres">
      <dgm:prSet presAssocID="{99D7CF01-D541-7A4D-B025-920196421E98}" presName="FiveNodes_5_text" presStyleLbl="node1" presStyleIdx="4" presStyleCnt="5">
        <dgm:presLayoutVars>
          <dgm:bulletEnabled val="1"/>
        </dgm:presLayoutVars>
      </dgm:prSet>
      <dgm:spPr/>
      <dgm:t>
        <a:bodyPr/>
        <a:lstStyle/>
        <a:p>
          <a:endParaRPr lang="en-US"/>
        </a:p>
      </dgm:t>
    </dgm:pt>
  </dgm:ptLst>
  <dgm:cxnLst>
    <dgm:cxn modelId="{EDB49F73-3C6A-4C4E-B898-684F76D0B8A3}" type="presOf" srcId="{8749E1C6-2872-214A-8936-D3054694F760}" destId="{64321CE7-8D02-504D-8B62-DCD7CEB3EABE}" srcOrd="0" destOrd="0" presId="urn:microsoft.com/office/officeart/2005/8/layout/vProcess5"/>
    <dgm:cxn modelId="{36A63133-38A5-094D-AD87-8F5DD6451384}" type="presOf" srcId="{DC549F90-EFAB-7349-B2DD-A6FB5789180A}" destId="{E96A0445-A3BF-5A43-A7D4-B7B17BC97437}" srcOrd="0" destOrd="0" presId="urn:microsoft.com/office/officeart/2005/8/layout/vProcess5"/>
    <dgm:cxn modelId="{E0CE4303-7C74-6342-B36F-523F27290A11}" srcId="{99D7CF01-D541-7A4D-B025-920196421E98}" destId="{DF43427C-881E-794B-93BA-3C0CED45AB3C}" srcOrd="1" destOrd="0" parTransId="{68303CE5-AD07-0C48-BA31-A837A6FF894A}" sibTransId="{DC549F90-EFAB-7349-B2DD-A6FB5789180A}"/>
    <dgm:cxn modelId="{664EA033-EED8-0440-AE9A-C6E9FF63B505}" type="presOf" srcId="{355AF113-8D7A-EB46-85FA-E3FCDC58344E}" destId="{EDA15E30-96EA-9D4F-8FB5-34DB5C66EE01}" srcOrd="1" destOrd="0" presId="urn:microsoft.com/office/officeart/2005/8/layout/vProcess5"/>
    <dgm:cxn modelId="{730E3189-5B7A-684D-9CD1-E477FF5A23B6}" type="presOf" srcId="{A3ADA475-994E-C04D-A4BE-A95B4511B68F}" destId="{DB70B923-D208-214A-B353-DCBC5BC42D81}" srcOrd="1" destOrd="0" presId="urn:microsoft.com/office/officeart/2005/8/layout/vProcess5"/>
    <dgm:cxn modelId="{6EB881AC-472D-1C4A-99C0-150030E099FF}" type="presOf" srcId="{8217AB7F-AE3B-F44F-BF7F-5D27B72A00E2}" destId="{88457924-275E-6846-A196-7F786139023B}" srcOrd="0" destOrd="0" presId="urn:microsoft.com/office/officeart/2005/8/layout/vProcess5"/>
    <dgm:cxn modelId="{10B2EE7A-ACBC-DB4C-A1F1-06F7DD7261B2}" type="presOf" srcId="{381A4C57-7253-FE47-94D4-7BA1BB6AAABC}" destId="{B7E491F6-0B5C-874D-AB9E-A27C6D1B2A3F}" srcOrd="0" destOrd="0" presId="urn:microsoft.com/office/officeart/2005/8/layout/vProcess5"/>
    <dgm:cxn modelId="{1BD19855-0B52-CC40-B73F-E5B338E4F25A}" type="presOf" srcId="{02D0F4C5-27FC-E946-993D-E8D6B04829D1}" destId="{479031FF-857D-6440-8779-0371AB21E243}" srcOrd="0" destOrd="0" presId="urn:microsoft.com/office/officeart/2005/8/layout/vProcess5"/>
    <dgm:cxn modelId="{497EE520-83A9-FE41-86B1-99CC828F7B18}" type="presOf" srcId="{DF43427C-881E-794B-93BA-3C0CED45AB3C}" destId="{9507792F-A57C-D840-8339-9DE804CE5508}" srcOrd="0" destOrd="0" presId="urn:microsoft.com/office/officeart/2005/8/layout/vProcess5"/>
    <dgm:cxn modelId="{943735E7-A3EA-1E45-BD86-928508CECA12}" type="presOf" srcId="{7CDED244-205B-984E-881B-E8B984637D00}" destId="{F7A6D599-8083-4C4B-ADEE-3C5885E2E324}" srcOrd="0" destOrd="0" presId="urn:microsoft.com/office/officeart/2005/8/layout/vProcess5"/>
    <dgm:cxn modelId="{5D74A3BB-4330-A34E-BECA-67B1A2FF5A5A}" srcId="{99D7CF01-D541-7A4D-B025-920196421E98}" destId="{A3ADA475-994E-C04D-A4BE-A95B4511B68F}" srcOrd="0" destOrd="0" parTransId="{43D56844-6FFE-0645-A5F3-D6D5751E0AC7}" sibTransId="{381A4C57-7253-FE47-94D4-7BA1BB6AAABC}"/>
    <dgm:cxn modelId="{F35A30E4-C75D-3D43-8C24-7C121A91932A}" srcId="{99D7CF01-D541-7A4D-B025-920196421E98}" destId="{02D0F4C5-27FC-E946-993D-E8D6B04829D1}" srcOrd="4" destOrd="0" parTransId="{44CAB1EB-9CEF-D249-BC31-8917D1F27065}" sibTransId="{DABB05BC-58AE-1547-8055-3B0824FA3C01}"/>
    <dgm:cxn modelId="{11C7FF64-EE46-F748-88D2-B44A63E7671D}" type="presOf" srcId="{7CDED244-205B-984E-881B-E8B984637D00}" destId="{9A0BF9E7-1AAF-8F4C-B932-2A0175036717}" srcOrd="1" destOrd="0" presId="urn:microsoft.com/office/officeart/2005/8/layout/vProcess5"/>
    <dgm:cxn modelId="{642BCFAE-0043-9947-B5FE-897F2F02625C}" srcId="{99D7CF01-D541-7A4D-B025-920196421E98}" destId="{7CDED244-205B-984E-881B-E8B984637D00}" srcOrd="2" destOrd="0" parTransId="{9C77C6CA-F38E-7E4B-B3A6-0FCAE866FFA6}" sibTransId="{8217AB7F-AE3B-F44F-BF7F-5D27B72A00E2}"/>
    <dgm:cxn modelId="{9545B80E-FF4D-2C4C-82ED-C2E5D2EAF6C6}" type="presOf" srcId="{99D7CF01-D541-7A4D-B025-920196421E98}" destId="{A11D53DE-346C-FB47-830A-59A054749787}" srcOrd="0" destOrd="0" presId="urn:microsoft.com/office/officeart/2005/8/layout/vProcess5"/>
    <dgm:cxn modelId="{9CBE4FD1-C8C3-E549-B76C-95E33AD60753}" type="presOf" srcId="{02D0F4C5-27FC-E946-993D-E8D6B04829D1}" destId="{E1A186B9-C4B6-A24E-AB8D-F701FDDA6A31}" srcOrd="1" destOrd="0" presId="urn:microsoft.com/office/officeart/2005/8/layout/vProcess5"/>
    <dgm:cxn modelId="{D9C6D2C9-4254-0143-A5A5-4AA1A03BD7FF}" type="presOf" srcId="{DF43427C-881E-794B-93BA-3C0CED45AB3C}" destId="{96E6F409-0820-D049-83D9-90735BC376B7}" srcOrd="1" destOrd="0" presId="urn:microsoft.com/office/officeart/2005/8/layout/vProcess5"/>
    <dgm:cxn modelId="{00BBA5B4-8A55-ED47-981E-CC0ABAAF411F}" srcId="{99D7CF01-D541-7A4D-B025-920196421E98}" destId="{355AF113-8D7A-EB46-85FA-E3FCDC58344E}" srcOrd="3" destOrd="0" parTransId="{E5E0CB6C-5355-AE4F-82A3-BC90A746AE32}" sibTransId="{8749E1C6-2872-214A-8936-D3054694F760}"/>
    <dgm:cxn modelId="{565D14E9-A3A3-8744-8CDF-705AF96A8442}" type="presOf" srcId="{355AF113-8D7A-EB46-85FA-E3FCDC58344E}" destId="{7BC4ADD1-1516-184F-A2B6-0FD25911ADF7}" srcOrd="0" destOrd="0" presId="urn:microsoft.com/office/officeart/2005/8/layout/vProcess5"/>
    <dgm:cxn modelId="{F442089D-41B0-5344-9A30-618B1364874E}" type="presOf" srcId="{A3ADA475-994E-C04D-A4BE-A95B4511B68F}" destId="{77C8C2A3-20E3-9C49-B79E-9F8DBFF064C8}" srcOrd="0" destOrd="0" presId="urn:microsoft.com/office/officeart/2005/8/layout/vProcess5"/>
    <dgm:cxn modelId="{F4A70D3B-2068-A04B-B3E8-03887C6A0E4F}" type="presParOf" srcId="{A11D53DE-346C-FB47-830A-59A054749787}" destId="{A2E9F7E3-6318-8A4C-9596-F42C264710E2}" srcOrd="0" destOrd="0" presId="urn:microsoft.com/office/officeart/2005/8/layout/vProcess5"/>
    <dgm:cxn modelId="{F232E805-AF9E-AB42-AE7A-CF2BE4DC0834}" type="presParOf" srcId="{A11D53DE-346C-FB47-830A-59A054749787}" destId="{77C8C2A3-20E3-9C49-B79E-9F8DBFF064C8}" srcOrd="1" destOrd="0" presId="urn:microsoft.com/office/officeart/2005/8/layout/vProcess5"/>
    <dgm:cxn modelId="{2B4DC8B3-8254-0644-81C1-0550518BD872}" type="presParOf" srcId="{A11D53DE-346C-FB47-830A-59A054749787}" destId="{9507792F-A57C-D840-8339-9DE804CE5508}" srcOrd="2" destOrd="0" presId="urn:microsoft.com/office/officeart/2005/8/layout/vProcess5"/>
    <dgm:cxn modelId="{C7AB1925-B0CF-654E-AE6C-5A6ECFEC61C8}" type="presParOf" srcId="{A11D53DE-346C-FB47-830A-59A054749787}" destId="{F7A6D599-8083-4C4B-ADEE-3C5885E2E324}" srcOrd="3" destOrd="0" presId="urn:microsoft.com/office/officeart/2005/8/layout/vProcess5"/>
    <dgm:cxn modelId="{4D44CEF9-9334-CD47-9325-0AF5F27E5A29}" type="presParOf" srcId="{A11D53DE-346C-FB47-830A-59A054749787}" destId="{7BC4ADD1-1516-184F-A2B6-0FD25911ADF7}" srcOrd="4" destOrd="0" presId="urn:microsoft.com/office/officeart/2005/8/layout/vProcess5"/>
    <dgm:cxn modelId="{91F112BF-044C-3F43-97A0-D1499CE71DC1}" type="presParOf" srcId="{A11D53DE-346C-FB47-830A-59A054749787}" destId="{479031FF-857D-6440-8779-0371AB21E243}" srcOrd="5" destOrd="0" presId="urn:microsoft.com/office/officeart/2005/8/layout/vProcess5"/>
    <dgm:cxn modelId="{B5BBEF13-BDCA-E346-A865-2595D8FE1B74}" type="presParOf" srcId="{A11D53DE-346C-FB47-830A-59A054749787}" destId="{B7E491F6-0B5C-874D-AB9E-A27C6D1B2A3F}" srcOrd="6" destOrd="0" presId="urn:microsoft.com/office/officeart/2005/8/layout/vProcess5"/>
    <dgm:cxn modelId="{98E45D96-A80F-784B-9D06-99BC2BE8B213}" type="presParOf" srcId="{A11D53DE-346C-FB47-830A-59A054749787}" destId="{E96A0445-A3BF-5A43-A7D4-B7B17BC97437}" srcOrd="7" destOrd="0" presId="urn:microsoft.com/office/officeart/2005/8/layout/vProcess5"/>
    <dgm:cxn modelId="{4D4EDCD1-7202-294A-A61A-52997EACBCC5}" type="presParOf" srcId="{A11D53DE-346C-FB47-830A-59A054749787}" destId="{88457924-275E-6846-A196-7F786139023B}" srcOrd="8" destOrd="0" presId="urn:microsoft.com/office/officeart/2005/8/layout/vProcess5"/>
    <dgm:cxn modelId="{E6A3162D-A239-624A-8083-36A126C50DF1}" type="presParOf" srcId="{A11D53DE-346C-FB47-830A-59A054749787}" destId="{64321CE7-8D02-504D-8B62-DCD7CEB3EABE}" srcOrd="9" destOrd="0" presId="urn:microsoft.com/office/officeart/2005/8/layout/vProcess5"/>
    <dgm:cxn modelId="{E1C3CDF4-E4B4-EA4A-B3C1-EDB6D9531EA9}" type="presParOf" srcId="{A11D53DE-346C-FB47-830A-59A054749787}" destId="{DB70B923-D208-214A-B353-DCBC5BC42D81}" srcOrd="10" destOrd="0" presId="urn:microsoft.com/office/officeart/2005/8/layout/vProcess5"/>
    <dgm:cxn modelId="{F6B32F82-3C0C-2E47-A48C-A6C316EAFA0D}" type="presParOf" srcId="{A11D53DE-346C-FB47-830A-59A054749787}" destId="{96E6F409-0820-D049-83D9-90735BC376B7}" srcOrd="11" destOrd="0" presId="urn:microsoft.com/office/officeart/2005/8/layout/vProcess5"/>
    <dgm:cxn modelId="{0A210BB5-0469-E64A-9879-CF03AE531AD6}" type="presParOf" srcId="{A11D53DE-346C-FB47-830A-59A054749787}" destId="{9A0BF9E7-1AAF-8F4C-B932-2A0175036717}" srcOrd="12" destOrd="0" presId="urn:microsoft.com/office/officeart/2005/8/layout/vProcess5"/>
    <dgm:cxn modelId="{8DC61FD0-421E-F84C-BE90-B0EA97C07279}" type="presParOf" srcId="{A11D53DE-346C-FB47-830A-59A054749787}" destId="{EDA15E30-96EA-9D4F-8FB5-34DB5C66EE01}" srcOrd="13" destOrd="0" presId="urn:microsoft.com/office/officeart/2005/8/layout/vProcess5"/>
    <dgm:cxn modelId="{1FC68023-6487-BF41-AF63-B18DA1BF361C}" type="presParOf" srcId="{A11D53DE-346C-FB47-830A-59A054749787}" destId="{E1A186B9-C4B6-A24E-AB8D-F701FDDA6A31}"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1B654-7D94-E64A-8A31-D17D815C891C}" type="datetimeFigureOut">
              <a:rPr lang="en-US" smtClean="0"/>
              <a:pPr/>
              <a:t>8/6/2014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A718B-03C2-3243-897E-1F4645366871}" type="slidenum">
              <a:rPr lang="en-US" smtClean="0"/>
              <a:pPr/>
              <a:t>‹#›</a:t>
            </a:fld>
            <a:endParaRPr lang="en-US" dirty="0"/>
          </a:p>
        </p:txBody>
      </p:sp>
    </p:spTree>
    <p:extLst>
      <p:ext uri="{BB962C8B-B14F-4D97-AF65-F5344CB8AC3E}">
        <p14:creationId xmlns:p14="http://schemas.microsoft.com/office/powerpoint/2010/main" xmlns="" val="2111696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IFMA is the world</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largest and most widely recognized international association for professional facility managers, supporting more than 19,000 members in 60 countries. The association</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members, represented in 125 chapters and 15 councils worldwide, manage more than 37 billion square feet of property and annually purchase more than $100 billion in products and services. Formed in 1980, IFMA certifies facility managers, conducts research, provides educational programs, recognizes facility management degree and certificate programs and produces World Workplace, the world</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largest facility management conference and exposition. </a:t>
            </a: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6</a:t>
            </a:fld>
            <a:endParaRPr lang="en-US" dirty="0"/>
          </a:p>
        </p:txBody>
      </p:sp>
    </p:spTree>
    <p:extLst>
      <p:ext uri="{BB962C8B-B14F-4D97-AF65-F5344CB8AC3E}">
        <p14:creationId xmlns:p14="http://schemas.microsoft.com/office/powerpoint/2010/main" xmlns="" val="168740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17</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18</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19</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on-going project is the Campus BIM-FM project</a:t>
            </a:r>
            <a:r>
              <a:rPr lang="en-US" baseline="0" dirty="0" smtClean="0"/>
              <a:t> that has built, and is continuously enhancing, a BIM model of the College Station campus and exploring new ways of utilizing the model to manage various functions of the campus such as building and room occupancies &amp; schedules, space utilization analyses, handicap accessibility issues and several sustainability projects related to energy, water, landscape, etc..</a:t>
            </a:r>
            <a:endParaRPr lang="en-US" dirty="0" smtClean="0"/>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20</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year the FM program at TAMU holds an annual event to coincide</a:t>
            </a:r>
            <a:r>
              <a:rPr lang="en-US" baseline="0" dirty="0" smtClean="0"/>
              <a:t> with the FMIAC Exec. </a:t>
            </a:r>
            <a:r>
              <a:rPr lang="en-US" baseline="0" dirty="0" err="1" smtClean="0"/>
              <a:t>Cmte</a:t>
            </a:r>
            <a:r>
              <a:rPr lang="en-US" baseline="0" dirty="0" smtClean="0"/>
              <a:t>. meeting.  This event features external speakers and this year will be held in conjunction with a special meeting of Facilities representatives of all major university campuses in the state and will focus on the relationship between academia and industry.  We will inform you of more details shortly.</a:t>
            </a:r>
            <a:endParaRPr lang="en-US" dirty="0" smtClean="0"/>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21</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22</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623B2-68D7-4C05-8F61-171A9D1602C8}" type="slidenum">
              <a:rPr lang="en-US" smtClean="0"/>
              <a:pPr/>
              <a:t>28</a:t>
            </a:fld>
            <a:endParaRPr lang="en-US"/>
          </a:p>
        </p:txBody>
      </p:sp>
    </p:spTree>
    <p:extLst>
      <p:ext uri="{BB962C8B-B14F-4D97-AF65-F5344CB8AC3E}">
        <p14:creationId xmlns:p14="http://schemas.microsoft.com/office/powerpoint/2010/main" xmlns="" val="232495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Calibri" charset="0"/>
                <a:ea typeface="ＭＳ Ｐゴシック" charset="0"/>
                <a:cs typeface="ＭＳ Ｐゴシック" charset="0"/>
              </a:rPr>
              <a:t> IFMA Foundation Recognized Degree Program</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The IFMA Foundation has developed standards to recognize quality facility management first-professional degree programs at colleges and universities. The recognized program initiative was designed to recognize and encourage the strengthening of current, valid facility management education degrees and to assist in the development of new facility management degree programs. The benefits of program recognition include:</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    * Automatic acceptance as a program provider whose courses and seminars are approved for certification maintenance points for Certified Facility Managers.</a:t>
            </a:r>
          </a:p>
          <a:p>
            <a:pPr>
              <a:lnSpc>
                <a:spcPct val="80000"/>
              </a:lnSpc>
            </a:pPr>
            <a:r>
              <a:rPr lang="en-US" sz="1200" dirty="0" smtClean="0">
                <a:latin typeface="Calibri" charset="0"/>
                <a:ea typeface="ＭＳ Ｐゴシック" charset="0"/>
                <a:cs typeface="ＭＳ Ｐゴシック" charset="0"/>
              </a:rPr>
              <a:t>    * Recognized program graduates are eligible to sit for the CFM exam one year sooner than graduates of non-recognized programs.</a:t>
            </a:r>
          </a:p>
          <a:p>
            <a:pPr>
              <a:lnSpc>
                <a:spcPct val="80000"/>
              </a:lnSpc>
            </a:pPr>
            <a:r>
              <a:rPr lang="en-US" sz="1200" dirty="0" smtClean="0">
                <a:latin typeface="Calibri" charset="0"/>
                <a:ea typeface="ＭＳ Ｐゴシック" charset="0"/>
                <a:cs typeface="ＭＳ Ｐゴシック" charset="0"/>
              </a:rPr>
              <a:t>    * Inclusion on a list describing recognized programs that is sent to individuals and employers who call IFMA or the IFMA Foundation about facility management degree programs.</a:t>
            </a:r>
          </a:p>
          <a:p>
            <a:pPr>
              <a:lnSpc>
                <a:spcPct val="80000"/>
              </a:lnSpc>
            </a:pPr>
            <a:r>
              <a:rPr lang="en-US" sz="1200" dirty="0" smtClean="0">
                <a:latin typeface="Calibri" charset="0"/>
                <a:ea typeface="ＭＳ Ｐゴシック" charset="0"/>
                <a:cs typeface="ＭＳ Ｐゴシック" charset="0"/>
              </a:rPr>
              <a:t>    * Recognition at IFMA's Annual Meeting, in IFMA publications and on Foundation web site.</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Recognized Degree Program STANDARD (Revised 2008)</a:t>
            </a:r>
          </a:p>
          <a:p>
            <a:pPr>
              <a:lnSpc>
                <a:spcPct val="80000"/>
              </a:lnSpc>
            </a:pPr>
            <a:r>
              <a:rPr lang="en-US" sz="1200" dirty="0" smtClean="0">
                <a:latin typeface="Calibri" charset="0"/>
                <a:ea typeface="ＭＳ Ｐゴシック" charset="0"/>
                <a:cs typeface="ＭＳ Ｐゴシック" charset="0"/>
              </a:rPr>
              <a:t>Recognized Degree Program APPLICATION</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The following are institutions that offer first-professional degrees specifically in facility management. They qualified for recognition by submitting a detailed self-study application to the IFMA Foundation, which was reviewed and approved by a committee of peers. These institutions reapply for recognition every three years to ensure that the programs they offer continue to meet the standards set by the IFMA Foundation for quality facility management education. The primary purpose of this list is to let potential students, employers and others with an interest in facility management education know which programs have been set apart by taking the steps needed to become recognized.</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North America</a:t>
            </a:r>
          </a:p>
          <a:p>
            <a:pPr>
              <a:lnSpc>
                <a:spcPct val="80000"/>
              </a:lnSpc>
            </a:pPr>
            <a:r>
              <a:rPr lang="en-US" sz="1200" dirty="0" smtClean="0">
                <a:latin typeface="Calibri" charset="0"/>
                <a:ea typeface="ＭＳ Ｐゴシック" charset="0"/>
                <a:cs typeface="ＭＳ Ｐゴシック" charset="0"/>
              </a:rPr>
              <a:t>Bachelor Degree Programs</a:t>
            </a:r>
          </a:p>
          <a:p>
            <a:pPr>
              <a:lnSpc>
                <a:spcPct val="80000"/>
              </a:lnSpc>
            </a:pPr>
            <a:r>
              <a:rPr lang="en-US" sz="1200" dirty="0" smtClean="0">
                <a:latin typeface="Calibri" charset="0"/>
                <a:ea typeface="ＭＳ Ｐゴシック" charset="0"/>
                <a:cs typeface="ＭＳ Ｐゴシック" charset="0"/>
              </a:rPr>
              <a:t>Brigham Young University, Provo, Utah offers a B.S. degree in Facilities Management with a Business Management Minor from the national recognized Marriott School of Management through the College of Engineering and Technology in the School of Technology Facilities Management. http://www.byu.edu/webapp/home/index.jsp Contact: Dr. Jeffrey Campbell, Chair, Facilities Management, 230 L Snell Building, Brigham Young University, Provo, UT 84602, +1.801. 422.8758. jcampbell@byu.edu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Conestoga College Institute of Technology and Advanced Learning, Kitchener, Ontario, Canada offers a Bachelors degree in Project and Facility Management. http://www.conestogac.on.ca. Contact: James Bechard at +1.519.748.5220 x2278, 299 Doon Valley Drive, Kitchener, Ontario, N2G 4M4, Canada. jbechard@conestogac.on.ca.</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Cornell University, Ithaca, New York offers a B.S. and M.S. degree in Facilities Management. The programs are offered through the New York State College of Human Ecology. They also offer periodic CEU's in major cities such as New Orleans, New York and San Francisco.  http://www.cornell.edu/  Contact: Ying Hua, Assistant Professor, +1.607.255.1950, Cornell University, Department of Design and Environmental Analysis, Ithaca, NY 14853. yh294@cornell.edu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Ferris State University, Big Rapids, Michigan offers a Bachelor of Science degree program in Facilities Management through the College of Technology.  http://www.ferris.edu/homepage.htm  Contact: Diane Nagelkirk, Associate Professor and Chair of Architectural Technology and Facility Management Department, nagelkid@ferris.edu, +231.591.2630. Please leave in the contact information the address.</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Wentworth Institute of Technology, Boston, Massachusetts, offers a B.S. in Facilities Planning &amp; Management through the Department of Design &amp; Facilities. http://www.wit.edu/index.php  Contact Suzanne Kennedy, CFM, CFMJ, Department Head, Associate Professor at  +1.617. 989.4050.</a:t>
            </a:r>
          </a:p>
          <a:p>
            <a:pPr>
              <a:lnSpc>
                <a:spcPct val="80000"/>
              </a:lnSpc>
            </a:pPr>
            <a:r>
              <a:rPr lang="en-US" sz="1200" dirty="0" smtClean="0">
                <a:latin typeface="Calibri" charset="0"/>
                <a:ea typeface="ＭＳ Ｐゴシック" charset="0"/>
                <a:cs typeface="ＭＳ Ｐゴシック" charset="0"/>
              </a:rPr>
              <a:t>550 Huntington Ave, Boston, MA 02115-5901. kennedys@wit.edu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Masters Degree Programs</a:t>
            </a:r>
          </a:p>
          <a:p>
            <a:pPr>
              <a:lnSpc>
                <a:spcPct val="80000"/>
              </a:lnSpc>
            </a:pPr>
            <a:r>
              <a:rPr lang="en-US" sz="1200" dirty="0" smtClean="0">
                <a:latin typeface="Calibri" charset="0"/>
                <a:ea typeface="ＭＳ Ｐゴシック" charset="0"/>
                <a:cs typeface="ＭＳ Ｐゴシック" charset="0"/>
              </a:rPr>
              <a:t>Georgia Institute of Technology (Georgia Tech), Atlanta, Georgia, offers a Master of Science in Building Construction and Integrated Facility Management through the College of Architecture, Building Construction Program. Classes are offered in the evening to accommodate working professionals. http://www.gatech.edu/ Contact Kathy Roper, CFM, CFMJ, IFMA Fellow, MCR, LEED AP, Assistant Professor at +1.404. 385.4139 or +1.404.894.4875 for the graduate recruiter. Building Construction Management, 280 Ferst Dr, 1st Floor, Atlanta, GA 30332-0680. kathy.roper@coa.gatech.edu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Pratt Institute, Manhattan, New York, New York offers a Master of Science Degree in Facilities Management through the School of Architecture, Department of Facilities Management.  Classes are offered in the evening to accommodate working professionals.  http://www.pratt.edu/  Contact Professor Carol Reznikoff, at +1.212.647.7524, Pratt Manhattan, 144 West 14th Street, New York, New York 10011.  crezniko@pratt.edu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Europe</a:t>
            </a:r>
          </a:p>
          <a:p>
            <a:pPr>
              <a:lnSpc>
                <a:spcPct val="80000"/>
              </a:lnSpc>
            </a:pPr>
            <a:r>
              <a:rPr lang="en-US" sz="1200" dirty="0" smtClean="0">
                <a:latin typeface="Calibri" charset="0"/>
                <a:ea typeface="ＭＳ Ｐゴシック" charset="0"/>
                <a:cs typeface="ＭＳ Ｐゴシック" charset="0"/>
              </a:rPr>
              <a:t>Bachelor Degree Programs</a:t>
            </a:r>
          </a:p>
          <a:p>
            <a:pPr>
              <a:lnSpc>
                <a:spcPct val="80000"/>
              </a:lnSpc>
            </a:pPr>
            <a:r>
              <a:rPr lang="en-US" sz="1200" dirty="0" smtClean="0">
                <a:latin typeface="Calibri" charset="0"/>
                <a:ea typeface="ＭＳ Ｐゴシック" charset="0"/>
                <a:cs typeface="ＭＳ Ｐゴシック" charset="0"/>
              </a:rPr>
              <a:t>FH Kufstein Tirol, Austria offers a Magister (FH) for Facility Management. http://www.fh-kufstein.ac.at/wi/jluethi/research_e.html  Contact: Ing. Mag. (FH) Thomas Madritsch, FHS Kufstein BildungsGmbH, Andreas Hofer Straße 7 A-6330 Kufstein, Austria, tel. +43.53.727.1819. Thomas.madritsch@fh-kufstein.ac.at</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Hanze University Groningen, The Netherlands offers a Bachelor degree program in Facilities Management through the School of Facility Management, in an international environment. http://www.hanze.nl/home/International Contact Jaap Wijnja, Zernikeplein 7, 9747 AS Groningen, The Netherlands. tel. +31.50.595.2605.  j.g.wijnja@pl.hanze.nl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NHTV Breda University of Applied Science, offers a degree in Facility Management.   http://www.nhtv.nl/default.aspx?themaset=c910a88f-0245-4d9e-b847-4dd2ebc0e2a7</a:t>
            </a:r>
          </a:p>
          <a:p>
            <a:pPr>
              <a:lnSpc>
                <a:spcPct val="80000"/>
              </a:lnSpc>
            </a:pPr>
            <a:r>
              <a:rPr lang="en-US" sz="1200" dirty="0" smtClean="0">
                <a:latin typeface="Calibri" charset="0"/>
                <a:ea typeface="ＭＳ Ｐゴシック" charset="0"/>
                <a:cs typeface="ＭＳ Ｐゴシック" charset="0"/>
              </a:rPr>
              <a:t>Contact Rene J.F.M. Hermans, Sibeliuslaan 13, Breda NL - 4837 CA, The Netherlands, tel. +31.76.530.2780.  hermans.r@nhtv.nl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Saxion Universities of Applied Sciences, Deventer, The Netherlands offers a Bachelors degree in Facility Management. http://www.saxion.nl. Contact: Dr. Brenda Groen, at +31.57.060.3153, Handelskade 75, Deventer, Postbus 51, 7400 AM Deventer, The Netherlands. b.h.groen@saxion.nl.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Masters Degree Programs</a:t>
            </a:r>
          </a:p>
          <a:p>
            <a:pPr>
              <a:lnSpc>
                <a:spcPct val="80000"/>
              </a:lnSpc>
            </a:pPr>
            <a:r>
              <a:rPr lang="en-US" sz="1200" dirty="0" smtClean="0">
                <a:latin typeface="Calibri" charset="0"/>
                <a:ea typeface="ＭＳ Ｐゴシック" charset="0"/>
                <a:cs typeface="ＭＳ Ｐゴシック" charset="0"/>
              </a:rPr>
              <a:t>Leeds Metropolitan University Leeds, UK offers a web-based distance learning MSC in Facilities Management through the School of the Built Environment. This can be studied off-campus, world-wide. http://www.lmu.ac.uk/  Contact Roy Whitaker  tel. +46.113.283.2600. r.s.whitaker@leedsmet.ac.uk</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Asia</a:t>
            </a:r>
          </a:p>
          <a:p>
            <a:pPr>
              <a:lnSpc>
                <a:spcPct val="80000"/>
              </a:lnSpc>
            </a:pPr>
            <a:r>
              <a:rPr lang="en-US" sz="1200" dirty="0" smtClean="0">
                <a:latin typeface="Calibri" charset="0"/>
                <a:ea typeface="ＭＳ Ｐゴシック" charset="0"/>
                <a:cs typeface="ＭＳ Ｐゴシック" charset="0"/>
              </a:rPr>
              <a:t>Bachelor Degree Program</a:t>
            </a:r>
          </a:p>
          <a:p>
            <a:pPr>
              <a:lnSpc>
                <a:spcPct val="80000"/>
              </a:lnSpc>
            </a:pPr>
            <a:r>
              <a:rPr lang="en-US" sz="1200" dirty="0" smtClean="0">
                <a:latin typeface="Calibri" charset="0"/>
                <a:ea typeface="ＭＳ Ｐゴシック" charset="0"/>
                <a:cs typeface="ＭＳ Ｐゴシック" charset="0"/>
              </a:rPr>
              <a:t>The Hong Kong Polytechnic University, Hung Hom, Kowloon, Hong Kong offers a Graduate Program in Facility Management.  http://www.polyu.edu.hk/cpa/polyu/main/main_e.php  Contact Dr Danny Shiem-Shin Then, Department of Building Services Engineering, Stanley Ho Building, Level 7, Room FJ716, Hung Hom, Kowloon, Hong Kong+852. 2766.4558, bessthen@polyu.edu.hk</a:t>
            </a: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30</a:t>
            </a:fld>
            <a:endParaRPr lang="en-US" dirty="0"/>
          </a:p>
        </p:txBody>
      </p:sp>
    </p:spTree>
    <p:extLst>
      <p:ext uri="{BB962C8B-B14F-4D97-AF65-F5344CB8AC3E}">
        <p14:creationId xmlns:p14="http://schemas.microsoft.com/office/powerpoint/2010/main" xmlns="" val="369024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smtClean="0">
                <a:latin typeface="Arial" pitchFamily="34" charset="0"/>
              </a:rPr>
              <a:t>The Foundation promotes higher FM education through its Accredited Degree Program.</a:t>
            </a:r>
            <a:endParaRPr lang="en-US" altLang="en-US" smtClean="0">
              <a:latin typeface="Arial" pitchFamily="34" charset="0"/>
            </a:endParaRPr>
          </a:p>
          <a:p>
            <a:r>
              <a:rPr lang="en-US" altLang="en-US" smtClean="0">
                <a:latin typeface="Arial" pitchFamily="34" charset="0"/>
              </a:rPr>
              <a:t> </a:t>
            </a:r>
          </a:p>
          <a:p>
            <a:r>
              <a:rPr lang="en-US" altLang="en-US" b="1" smtClean="0">
                <a:latin typeface="Arial" pitchFamily="34" charset="0"/>
              </a:rPr>
              <a:t>For the profession to reach the top-of-mind awareness necessary for FM to become a career of choice, it is essential to increase the number of college graduates with FM degrees. A strong accreditation program for degrees in Facility Management is key for the profession’s future.</a:t>
            </a:r>
          </a:p>
          <a:p>
            <a:endParaRPr lang="en-US" altLang="en-US" smtClean="0">
              <a:latin typeface="Arial" pitchFamily="34" charset="0"/>
            </a:endParaRPr>
          </a:p>
          <a:p>
            <a:r>
              <a:rPr lang="en-US" altLang="en-US" smtClean="0">
                <a:latin typeface="Arial" pitchFamily="34" charset="0"/>
              </a:rPr>
              <a:t>FM Accredited Degree Programs account for more than 800 FM students – an increase of more than 150% since 2008.  The standards for these degree programs are continually updated to meet the demands of the rapidly changing and evolving FM profession and to ensure that these new colleagues are well-equipped to meet the demands of FM now and in the future.</a:t>
            </a:r>
          </a:p>
          <a:p>
            <a:r>
              <a:rPr lang="en-US" altLang="en-US" b="1" smtClean="0">
                <a:latin typeface="Arial" pitchFamily="34" charset="0"/>
              </a:rPr>
              <a:t> </a:t>
            </a:r>
            <a:endParaRPr lang="en-US" altLang="en-US" smtClean="0">
              <a:latin typeface="Arial" pitchFamily="34" charset="0"/>
            </a:endParaRPr>
          </a:p>
          <a:p>
            <a:r>
              <a:rPr lang="en-US" altLang="en-US" b="1" smtClean="0">
                <a:latin typeface="Arial" pitchFamily="34" charset="0"/>
              </a:rPr>
              <a:t>The ADP is the single largest investment in human and financial resources of the IFMA Foundation. Financial investment in the ADP exceeds $200,000 annually, and is where the vast majority of unrestricted donations and contributions are allocated.</a:t>
            </a:r>
          </a:p>
          <a:p>
            <a:endParaRPr lang="en-US" altLang="en-US" b="1" smtClean="0">
              <a:latin typeface="Arial" pitchFamily="34" charset="0"/>
            </a:endParaRPr>
          </a:p>
          <a:p>
            <a:r>
              <a:rPr lang="en-US" altLang="en-US" smtClean="0">
                <a:latin typeface="Arial" pitchFamily="34" charset="0"/>
              </a:rPr>
              <a:t>More than 50 volunteers from academia and practitioners are actively engaged in a number of ADP related initiatives including:</a:t>
            </a:r>
          </a:p>
          <a:p>
            <a:r>
              <a:rPr lang="en-US" altLang="en-US" smtClean="0">
                <a:latin typeface="Arial" pitchFamily="34" charset="0"/>
              </a:rPr>
              <a:t>-Update of the FM Accredited Degree Standard and the FM Accreditation Commission</a:t>
            </a:r>
          </a:p>
          <a:p>
            <a:r>
              <a:rPr lang="en-US" altLang="en-US" smtClean="0">
                <a:latin typeface="Arial" pitchFamily="34" charset="0"/>
              </a:rPr>
              <a:t>-Application for FM ADP recognition by CHEA, the Council for Higher Education Accreditation</a:t>
            </a:r>
          </a:p>
          <a:p>
            <a:r>
              <a:rPr lang="en-US" altLang="en-US" smtClean="0">
                <a:latin typeface="Arial" pitchFamily="34" charset="0"/>
              </a:rPr>
              <a:t>-Continued growth of the FM ADP program that will result in the profession more frequently being entered as a degreed career of choice</a:t>
            </a:r>
          </a:p>
        </p:txBody>
      </p:sp>
      <p:sp>
        <p:nvSpPr>
          <p:cNvPr id="21508"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r>
              <a:rPr lang="en-US" altLang="zh-TW" smtClean="0"/>
              <a:t>www.ifmafoundation.org</a:t>
            </a:r>
            <a:endParaRPr lang="zh-TW" altLang="zh-TW" smtClean="0"/>
          </a:p>
        </p:txBody>
      </p:sp>
      <p:sp>
        <p:nvSpPr>
          <p:cNvPr id="21509"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r>
              <a:rPr lang="en-US" altLang="zh-TW" smtClean="0"/>
              <a:t>15 September 2010</a:t>
            </a:r>
            <a:endParaRPr lang="zh-TW" altLang="zh-TW" smtClean="0"/>
          </a:p>
        </p:txBody>
      </p:sp>
      <p:sp>
        <p:nvSpPr>
          <p:cNvPr id="21510"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r>
              <a:rPr lang="en-US" altLang="zh-TW" smtClean="0"/>
              <a:t>stephen.ballesty@au.rlb.com</a:t>
            </a:r>
            <a:endParaRPr lang="zh-TW" altLang="zh-TW" smtClean="0"/>
          </a:p>
        </p:txBody>
      </p:sp>
      <p:sp>
        <p:nvSpPr>
          <p:cNvPr id="21511"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1E1468BB-66BA-48D9-B8CB-BB8B6F1181B0}" type="slidenum">
              <a:rPr lang="en-US" altLang="zh-TW" smtClean="0"/>
              <a:pPr/>
              <a:t>31</a:t>
            </a:fld>
            <a:endParaRPr lang="en-US"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Calibri" charset="0"/>
                <a:ea typeface="ＭＳ Ｐゴシック" charset="0"/>
                <a:cs typeface="ＭＳ Ｐゴシック" charset="0"/>
              </a:rPr>
              <a:t> IFMA Foundation Recognized Degree Program</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The IFMA Foundation has developed standards to recognize quality facility management first-professional degree programs at colleges and universities. The recognized program initiative was designed to recognize and encourage the strengthening of current, valid facility management education degrees and to assist in the development of new facility management degree programs. The benefits of program recognition include:</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    * Automatic acceptance as a program provider whose courses and seminars are approved for certification maintenance points for Certified Facility Managers.</a:t>
            </a:r>
          </a:p>
          <a:p>
            <a:pPr>
              <a:lnSpc>
                <a:spcPct val="80000"/>
              </a:lnSpc>
            </a:pPr>
            <a:r>
              <a:rPr lang="en-US" sz="1200" dirty="0" smtClean="0">
                <a:latin typeface="Calibri" charset="0"/>
                <a:ea typeface="ＭＳ Ｐゴシック" charset="0"/>
                <a:cs typeface="ＭＳ Ｐゴシック" charset="0"/>
              </a:rPr>
              <a:t>    * Recognized program graduates are eligible to sit for the CFM exam one year sooner than graduates of non-recognized programs.</a:t>
            </a:r>
          </a:p>
          <a:p>
            <a:pPr>
              <a:lnSpc>
                <a:spcPct val="80000"/>
              </a:lnSpc>
            </a:pPr>
            <a:r>
              <a:rPr lang="en-US" sz="1200" dirty="0" smtClean="0">
                <a:latin typeface="Calibri" charset="0"/>
                <a:ea typeface="ＭＳ Ｐゴシック" charset="0"/>
                <a:cs typeface="ＭＳ Ｐゴシック" charset="0"/>
              </a:rPr>
              <a:t>    * Inclusion on a list describing recognized programs that is sent to individuals and employers who call IFMA or the IFMA Foundation about facility management degree programs.</a:t>
            </a:r>
          </a:p>
          <a:p>
            <a:pPr>
              <a:lnSpc>
                <a:spcPct val="80000"/>
              </a:lnSpc>
            </a:pPr>
            <a:r>
              <a:rPr lang="en-US" sz="1200" dirty="0" smtClean="0">
                <a:latin typeface="Calibri" charset="0"/>
                <a:ea typeface="ＭＳ Ｐゴシック" charset="0"/>
                <a:cs typeface="ＭＳ Ｐゴシック" charset="0"/>
              </a:rPr>
              <a:t>    * Recognition at IFMA's Annual Meeting, in IFMA publications and on Foundation web site.</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Recognized Degree Program STANDARD (Revised 2008)</a:t>
            </a:r>
          </a:p>
          <a:p>
            <a:pPr>
              <a:lnSpc>
                <a:spcPct val="80000"/>
              </a:lnSpc>
            </a:pPr>
            <a:r>
              <a:rPr lang="en-US" sz="1200" dirty="0" smtClean="0">
                <a:latin typeface="Calibri" charset="0"/>
                <a:ea typeface="ＭＳ Ｐゴシック" charset="0"/>
                <a:cs typeface="ＭＳ Ｐゴシック" charset="0"/>
              </a:rPr>
              <a:t>Recognized Degree Program APPLICATION</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The following are institutions that offer first-professional degrees specifically in facility management. They qualified for recognition by submitting a detailed self-study application to the IFMA Foundation, which was reviewed and approved by a committee of peers. These institutions reapply for recognition every three years to ensure that the programs they offer continue to meet the standards set by the IFMA Foundation for quality facility management education. The primary purpose of this list is to let potential students, employers and others with an interest in facility management education know which programs have been set apart by taking the steps needed to become recognized.</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North America</a:t>
            </a:r>
          </a:p>
          <a:p>
            <a:pPr>
              <a:lnSpc>
                <a:spcPct val="80000"/>
              </a:lnSpc>
            </a:pPr>
            <a:r>
              <a:rPr lang="en-US" sz="1200" dirty="0" smtClean="0">
                <a:latin typeface="Calibri" charset="0"/>
                <a:ea typeface="ＭＳ Ｐゴシック" charset="0"/>
                <a:cs typeface="ＭＳ Ｐゴシック" charset="0"/>
              </a:rPr>
              <a:t>Bachelor Degree Programs</a:t>
            </a:r>
          </a:p>
          <a:p>
            <a:pPr>
              <a:lnSpc>
                <a:spcPct val="80000"/>
              </a:lnSpc>
            </a:pPr>
            <a:r>
              <a:rPr lang="en-US" sz="1200" dirty="0" smtClean="0">
                <a:latin typeface="Calibri" charset="0"/>
                <a:ea typeface="ＭＳ Ｐゴシック" charset="0"/>
                <a:cs typeface="ＭＳ Ｐゴシック" charset="0"/>
              </a:rPr>
              <a:t>Brigham Young University, Provo, Utah offers a B.S. degree in Facilities Management with a Business Management Minor from the national recognized Marriott School of Management through the College of Engineering and Technology in the School of Technology Facilities Management. http://www.byu.edu/webapp/home/index.jsp Contact: Dr. Jeffrey Campbell, Chair, Facilities Management, 230 L Snell Building, Brigham Young University, Provo, UT 84602, +1.801. 422.8758. jcampbell@byu.edu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Conestoga College Institute of Technology and Advanced Learning, Kitchener, Ontario, Canada offers a Bachelors degree in Project and Facility Management. http://www.conestogac.on.ca. Contact: James Bechard at +1.519.748.5220 x2278, 299 Doon Valley Drive, Kitchener, Ontario, N2G 4M4, Canada. jbechard@conestogac.on.ca.</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Cornell University, Ithaca, New York offers a B.S. and M.S. degree in Facilities Management. The programs are offered through the New York State College of Human Ecology. They also offer periodic CEU's in major cities such as New Orleans, New York and San Francisco.  http://www.cornell.edu/  Contact: Ying Hua, Assistant Professor, +1.607.255.1950, Cornell University, Department of Design and Environmental Analysis, Ithaca, NY 14853. yh294@cornell.edu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Ferris State University, Big Rapids, Michigan offers a Bachelor of Science degree program in Facilities Management through the College of Technology.  http://www.ferris.edu/homepage.htm  Contact: Diane Nagelkirk, Associate Professor and Chair of Architectural Technology and Facility Management Department, nagelkid@ferris.edu, +231.591.2630. Please leave in the contact information the address.</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Wentworth Institute of Technology, Boston, Massachusetts, offers a B.S. in Facilities Planning &amp; Management through the Department of Design &amp; Facilities. http://www.wit.edu/index.php  Contact Suzanne Kennedy, CFM, CFMJ, Department Head, Associate Professor at  +1.617. 989.4050.</a:t>
            </a:r>
          </a:p>
          <a:p>
            <a:pPr>
              <a:lnSpc>
                <a:spcPct val="80000"/>
              </a:lnSpc>
            </a:pPr>
            <a:r>
              <a:rPr lang="en-US" sz="1200" dirty="0" smtClean="0">
                <a:latin typeface="Calibri" charset="0"/>
                <a:ea typeface="ＭＳ Ｐゴシック" charset="0"/>
                <a:cs typeface="ＭＳ Ｐゴシック" charset="0"/>
              </a:rPr>
              <a:t>550 Huntington Ave, Boston, MA 02115-5901. kennedys@wit.edu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Masters Degree Programs</a:t>
            </a:r>
          </a:p>
          <a:p>
            <a:pPr>
              <a:lnSpc>
                <a:spcPct val="80000"/>
              </a:lnSpc>
            </a:pPr>
            <a:r>
              <a:rPr lang="en-US" sz="1200" dirty="0" smtClean="0">
                <a:latin typeface="Calibri" charset="0"/>
                <a:ea typeface="ＭＳ Ｐゴシック" charset="0"/>
                <a:cs typeface="ＭＳ Ｐゴシック" charset="0"/>
              </a:rPr>
              <a:t>Georgia Institute of Technology (Georgia Tech), Atlanta, Georgia, offers a Master of Science in Building Construction and Integrated Facility Management through the College of Architecture, Building Construction Program. Classes are offered in the evening to accommodate working professionals. http://www.gatech.edu/ Contact Kathy Roper, CFM, CFMJ, IFMA Fellow, MCR, LEED AP, Assistant Professor at +1.404. 385.4139 or +1.404.894.4875 for the graduate recruiter. Building Construction Management, 280 Ferst Dr, 1st Floor, Atlanta, GA 30332-0680. kathy.roper@coa.gatech.edu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Pratt Institute, Manhattan, New York, New York offers a Master of Science Degree in Facilities Management through the School of Architecture, Department of Facilities Management.  Classes are offered in the evening to accommodate working professionals.  http://www.pratt.edu/  Contact Professor Carol Reznikoff, at +1.212.647.7524, Pratt Manhattan, 144 West 14th Street, New York, New York 10011.  crezniko@pratt.edu</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Europe</a:t>
            </a:r>
          </a:p>
          <a:p>
            <a:pPr>
              <a:lnSpc>
                <a:spcPct val="80000"/>
              </a:lnSpc>
            </a:pPr>
            <a:r>
              <a:rPr lang="en-US" sz="1200" dirty="0" smtClean="0">
                <a:latin typeface="Calibri" charset="0"/>
                <a:ea typeface="ＭＳ Ｐゴシック" charset="0"/>
                <a:cs typeface="ＭＳ Ｐゴシック" charset="0"/>
              </a:rPr>
              <a:t>Bachelor Degree Programs</a:t>
            </a:r>
          </a:p>
          <a:p>
            <a:pPr>
              <a:lnSpc>
                <a:spcPct val="80000"/>
              </a:lnSpc>
            </a:pPr>
            <a:r>
              <a:rPr lang="en-US" sz="1200" dirty="0" smtClean="0">
                <a:latin typeface="Calibri" charset="0"/>
                <a:ea typeface="ＭＳ Ｐゴシック" charset="0"/>
                <a:cs typeface="ＭＳ Ｐゴシック" charset="0"/>
              </a:rPr>
              <a:t>FH Kufstein Tirol, Austria offers a Magister (FH) for Facility Management. http://www.fh-kufstein.ac.at/wi/jluethi/research_e.html  Contact: Ing. Mag. (FH) Thomas Madritsch, FHS Kufstein BildungsGmbH, Andreas Hofer Straße 7 A-6330 Kufstein, Austria, tel. +43.53.727.1819. Thomas.madritsch@fh-kufstein.ac.at</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Hanze University Groningen, The Netherlands offers a Bachelor degree program in Facilities Management through the School of Facility Management, in an international environment. http://www.hanze.nl/home/International Contact Jaap Wijnja, Zernikeplein 7, 9747 AS Groningen, The Netherlands. tel. +31.50.595.2605.  j.g.wijnja@pl.hanze.nl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NHTV Breda University of Applied Science, offers a degree in Facility Management.   http://www.nhtv.nl/default.aspx?themaset=c910a88f-0245-4d9e-b847-4dd2ebc0e2a7</a:t>
            </a:r>
          </a:p>
          <a:p>
            <a:pPr>
              <a:lnSpc>
                <a:spcPct val="80000"/>
              </a:lnSpc>
            </a:pPr>
            <a:r>
              <a:rPr lang="en-US" sz="1200" dirty="0" smtClean="0">
                <a:latin typeface="Calibri" charset="0"/>
                <a:ea typeface="ＭＳ Ｐゴシック" charset="0"/>
                <a:cs typeface="ＭＳ Ｐゴシック" charset="0"/>
              </a:rPr>
              <a:t>Contact Rene J.F.M. Hermans, Sibeliuslaan 13, Breda NL - 4837 CA, The Netherlands, tel. +31.76.530.2780.  hermans.r@nhtv.nl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Saxion Universities of Applied Sciences, Deventer, The Netherlands offers a Bachelors degree in Facility Management. http://www.saxion.nl. Contact: Dr. Brenda Groen, at +31.57.060.3153, Handelskade 75, Deventer, Postbus 51, 7400 AM Deventer, The Netherlands. b.h.groen@saxion.nl.</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Masters Degree Programs</a:t>
            </a:r>
          </a:p>
          <a:p>
            <a:pPr>
              <a:lnSpc>
                <a:spcPct val="80000"/>
              </a:lnSpc>
            </a:pPr>
            <a:r>
              <a:rPr lang="en-US" sz="1200" dirty="0" smtClean="0">
                <a:latin typeface="Calibri" charset="0"/>
                <a:ea typeface="ＭＳ Ｐゴシック" charset="0"/>
                <a:cs typeface="ＭＳ Ｐゴシック" charset="0"/>
              </a:rPr>
              <a:t>Leeds Metropolitan University Leeds, UK offers a web-based distance learning MSC in Facilities Management through the School of the Built Environment. This can be studied off-campus, world-wide. http://www.lmu.ac.uk/  Contact Roy Whitaker  tel. +46.113.283.2600. r.s.whitaker@leedsmet.ac.uk</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Asia</a:t>
            </a:r>
          </a:p>
          <a:p>
            <a:pPr>
              <a:lnSpc>
                <a:spcPct val="80000"/>
              </a:lnSpc>
            </a:pPr>
            <a:r>
              <a:rPr lang="en-US" sz="1200" dirty="0" smtClean="0">
                <a:latin typeface="Calibri" charset="0"/>
                <a:ea typeface="ＭＳ Ｐゴシック" charset="0"/>
                <a:cs typeface="ＭＳ Ｐゴシック" charset="0"/>
              </a:rPr>
              <a:t>Bachelor Degree Program</a:t>
            </a:r>
          </a:p>
          <a:p>
            <a:pPr>
              <a:lnSpc>
                <a:spcPct val="80000"/>
              </a:lnSpc>
            </a:pPr>
            <a:r>
              <a:rPr lang="en-US" sz="1200" dirty="0" smtClean="0">
                <a:latin typeface="Calibri" charset="0"/>
                <a:ea typeface="ＭＳ Ｐゴシック" charset="0"/>
                <a:cs typeface="ＭＳ Ｐゴシック" charset="0"/>
              </a:rPr>
              <a:t>The Hong Kong Polytechnic University, Hung Hom, Kowloon, Hong Kong offers a Graduate Program in Facility Management.  http://www.polyu.edu.hk/cpa/polyu/main/main_e.php  Contact Dr Danny Shiem-Shin Then, Department of Building Services Engineering, Stanley Ho Building, Level 7, Room FJ716, Hung Hom, Kowloon, Hong Kong+852. 2766.4558, bessthen@polyu.edu.hk</a:t>
            </a: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33</a:t>
            </a:fld>
            <a:endParaRPr lang="en-US" dirty="0"/>
          </a:p>
        </p:txBody>
      </p:sp>
    </p:spTree>
    <p:extLst>
      <p:ext uri="{BB962C8B-B14F-4D97-AF65-F5344CB8AC3E}">
        <p14:creationId xmlns:p14="http://schemas.microsoft.com/office/powerpoint/2010/main" xmlns="" val="369024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IFMA is the world</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largest and most widely recognized international association for professional facility managers, supporting more than 19,000 members in 60 countries. The association</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members, represented in 125 chapters and 15 councils worldwide, manage more than 37 billion square feet of property and annually purchase more than $100 billion in products and services. Formed in 1980, IFMA certifies facility managers, conducts research, provides educational programs, recognizes facility management degree and certificate programs and produces World Workplace, the world</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largest facility management conference and exposition. </a:t>
            </a: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7</a:t>
            </a:fld>
            <a:endParaRPr lang="en-US" dirty="0"/>
          </a:p>
        </p:txBody>
      </p:sp>
    </p:spTree>
    <p:extLst>
      <p:ext uri="{BB962C8B-B14F-4D97-AF65-F5344CB8AC3E}">
        <p14:creationId xmlns:p14="http://schemas.microsoft.com/office/powerpoint/2010/main" xmlns="" val="166400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This new Foundation Initiative underscores the Foundation’s commitment to FM Higher Education and the academics teaching and researching within the profession worldwide.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26782" indent="-279301">
              <a:defRPr>
                <a:solidFill>
                  <a:schemeClr val="tx1"/>
                </a:solidFill>
                <a:latin typeface="Arial" charset="0"/>
              </a:defRPr>
            </a:lvl2pPr>
            <a:lvl3pPr marL="1118705" indent="-223741">
              <a:defRPr>
                <a:solidFill>
                  <a:schemeClr val="tx1"/>
                </a:solidFill>
                <a:latin typeface="Arial" charset="0"/>
              </a:defRPr>
            </a:lvl3pPr>
            <a:lvl4pPr marL="1566186" indent="-223741">
              <a:defRPr>
                <a:solidFill>
                  <a:schemeClr val="tx1"/>
                </a:solidFill>
                <a:latin typeface="Arial" charset="0"/>
              </a:defRPr>
            </a:lvl4pPr>
            <a:lvl5pPr marL="2015169" indent="-223741">
              <a:defRPr>
                <a:solidFill>
                  <a:schemeClr val="tx1"/>
                </a:solidFill>
                <a:latin typeface="Arial" charset="0"/>
              </a:defRPr>
            </a:lvl5pPr>
            <a:lvl6pPr marL="2447634" indent="-223741" eaLnBrk="0" fontAlgn="base" hangingPunct="0">
              <a:spcBef>
                <a:spcPct val="0"/>
              </a:spcBef>
              <a:spcAft>
                <a:spcPct val="0"/>
              </a:spcAft>
              <a:defRPr>
                <a:solidFill>
                  <a:schemeClr val="tx1"/>
                </a:solidFill>
                <a:latin typeface="Arial" charset="0"/>
              </a:defRPr>
            </a:lvl6pPr>
            <a:lvl7pPr marL="2880100" indent="-223741" eaLnBrk="0" fontAlgn="base" hangingPunct="0">
              <a:spcBef>
                <a:spcPct val="0"/>
              </a:spcBef>
              <a:spcAft>
                <a:spcPct val="0"/>
              </a:spcAft>
              <a:defRPr>
                <a:solidFill>
                  <a:schemeClr val="tx1"/>
                </a:solidFill>
                <a:latin typeface="Arial" charset="0"/>
              </a:defRPr>
            </a:lvl7pPr>
            <a:lvl8pPr marL="3312565" indent="-223741" eaLnBrk="0" fontAlgn="base" hangingPunct="0">
              <a:spcBef>
                <a:spcPct val="0"/>
              </a:spcBef>
              <a:spcAft>
                <a:spcPct val="0"/>
              </a:spcAft>
              <a:defRPr>
                <a:solidFill>
                  <a:schemeClr val="tx1"/>
                </a:solidFill>
                <a:latin typeface="Arial" charset="0"/>
              </a:defRPr>
            </a:lvl8pPr>
            <a:lvl9pPr marL="3745031" indent="-223741" eaLnBrk="0" fontAlgn="base" hangingPunct="0">
              <a:spcBef>
                <a:spcPct val="0"/>
              </a:spcBef>
              <a:spcAft>
                <a:spcPct val="0"/>
              </a:spcAft>
              <a:defRPr>
                <a:solidFill>
                  <a:schemeClr val="tx1"/>
                </a:solidFill>
                <a:latin typeface="Arial" charset="0"/>
              </a:defRPr>
            </a:lvl9pPr>
          </a:lstStyle>
          <a:p>
            <a:fld id="{AEB59A84-1A22-4DC1-B97D-8A344E75BCE6}" type="slidenum">
              <a:rPr lang="en-US" altLang="en-US" smtClean="0">
                <a:cs typeface="Arial" charset="0"/>
              </a:rPr>
              <a:pPr/>
              <a:t>39</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Calibri" charset="0"/>
                <a:ea typeface="ＭＳ Ｐゴシック" charset="0"/>
                <a:cs typeface="ＭＳ Ｐゴシック" charset="0"/>
              </a:rPr>
              <a:t>History</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APPA was founded in Chicago in 1914 by representatives from fourteen Midwest institutions. Over the past 35 years, membership has grown - from 100 in 1970 to the current membership levels which exceeds 5,200 individuals in over 1,500 learning institutions throughout the United States, Canada, and abroad.</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Two-year institutions were admitted to membership in 1969. The headquarters was established in Washington, D.C. in June 1972 and moved to Alexandria, Virginia in July 1984. APPA expanded its global outreach in 1993 with the creation of its first international region. In 2003, APPA embraced the philosophy of international outreach rather than membership, to allow international regions and other sovereign countries to organize and relate to APPA in new and different ways.</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Organized originally as the Association of Superintendents of Buildings and Grounds, the association later became the Association of Physical Plant Administrators of Universities and Colleges. In 1991, the name APPA: The Association of Higher Education Facilities Officers was adopted to reflect increased higher education-based campus responsibilities. In 2005, the association began to identify itself simply as APPA, to pay homage to its long history, but to be inclusive of all types of educational institutions.</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At the APPA 2007 conference in Baltimore on July 15, the association introduced the organization</a:t>
            </a:r>
            <a:r>
              <a:rPr lang="ja-JP" altLang="en-US" sz="1200" dirty="0" smtClean="0">
                <a:latin typeface="Calibri" charset="0"/>
                <a:ea typeface="ＭＳ Ｐゴシック" charset="0"/>
                <a:cs typeface="ＭＳ Ｐゴシック" charset="0"/>
              </a:rPr>
              <a:t>’</a:t>
            </a:r>
            <a:r>
              <a:rPr lang="en-US" altLang="ja-JP" sz="1200" dirty="0" smtClean="0">
                <a:latin typeface="Calibri" charset="0"/>
                <a:ea typeface="ＭＳ Ｐゴシック" charset="0"/>
                <a:cs typeface="ＭＳ Ｐゴシック" charset="0"/>
              </a:rPr>
              <a:t>s new logo and tagline, representative of APPA</a:t>
            </a:r>
            <a:r>
              <a:rPr lang="ja-JP" altLang="en-US" sz="1200" dirty="0" smtClean="0">
                <a:latin typeface="Calibri" charset="0"/>
                <a:ea typeface="ＭＳ Ｐゴシック" charset="0"/>
                <a:cs typeface="ＭＳ Ｐゴシック" charset="0"/>
              </a:rPr>
              <a:t>’</a:t>
            </a:r>
            <a:r>
              <a:rPr lang="en-US" altLang="ja-JP" sz="1200" dirty="0" smtClean="0">
                <a:latin typeface="Calibri" charset="0"/>
                <a:ea typeface="ＭＳ Ｐゴシック" charset="0"/>
                <a:cs typeface="ＭＳ Ｐゴシック" charset="0"/>
              </a:rPr>
              <a:t>s new brand personality. The new APPA brand logo and tagline are meant to capture what our organization is all about and are the foundations for the accomplishment of the first of APPA</a:t>
            </a:r>
            <a:r>
              <a:rPr lang="ja-JP" altLang="en-US" sz="1200" dirty="0" smtClean="0">
                <a:latin typeface="Calibri" charset="0"/>
                <a:ea typeface="ＭＳ Ｐゴシック" charset="0"/>
                <a:cs typeface="ＭＳ Ｐゴシック" charset="0"/>
              </a:rPr>
              <a:t>’</a:t>
            </a:r>
            <a:r>
              <a:rPr lang="en-US" altLang="ja-JP" sz="1200" dirty="0" smtClean="0">
                <a:latin typeface="Calibri" charset="0"/>
                <a:ea typeface="ＭＳ Ｐゴシック" charset="0"/>
                <a:cs typeface="ＭＳ Ｐゴシック" charset="0"/>
              </a:rPr>
              <a:t>s 7 Key Strategies – the development of a clear brand personality.</a:t>
            </a:r>
            <a:endParaRPr lang="en-US" sz="1200"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8</a:t>
            </a:fld>
            <a:endParaRPr lang="en-US" dirty="0"/>
          </a:p>
        </p:txBody>
      </p:sp>
    </p:spTree>
    <p:extLst>
      <p:ext uri="{BB962C8B-B14F-4D97-AF65-F5344CB8AC3E}">
        <p14:creationId xmlns:p14="http://schemas.microsoft.com/office/powerpoint/2010/main" xmlns="" val="235527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slide …….. Have this up during introduction of </a:t>
            </a:r>
            <a:r>
              <a:rPr lang="en-US" dirty="0" err="1" smtClean="0"/>
              <a:t>Sarel</a:t>
            </a:r>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11</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Houston based Caudill Rowlett Scott was</a:t>
            </a:r>
            <a:r>
              <a:rPr lang="en-US" baseline="0" dirty="0" smtClean="0"/>
              <a:t> a pre-eminent Texas Architecture firm with San Antonio connections, having participated in the design of the </a:t>
            </a:r>
            <a:r>
              <a:rPr lang="en-US" baseline="0" dirty="0" err="1" smtClean="0"/>
              <a:t>Hemisfair</a:t>
            </a:r>
            <a:r>
              <a:rPr lang="en-US" baseline="0" dirty="0" smtClean="0"/>
              <a:t> park and also designed the Institute of Texan Cultures</a:t>
            </a:r>
            <a:endParaRPr lang="en-US" dirty="0" smtClean="0"/>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12</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Bill Caudill FAIA, founding</a:t>
            </a:r>
            <a:r>
              <a:rPr lang="en-US" baseline="0" dirty="0" smtClean="0"/>
              <a:t> partner of CRS pioneered many concepts we take for granted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13</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Including the “TEAM” approach which is central to the CRS Center and FM</a:t>
            </a:r>
          </a:p>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14</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15</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718B-03C2-3243-897E-1F4645366871}" type="slidenum">
              <a:rPr lang="en-US" smtClean="0"/>
              <a:pPr/>
              <a:t>16</a:t>
            </a:fld>
            <a:endParaRPr lang="en-US" dirty="0"/>
          </a:p>
        </p:txBody>
      </p:sp>
    </p:spTree>
    <p:extLst>
      <p:ext uri="{BB962C8B-B14F-4D97-AF65-F5344CB8AC3E}">
        <p14:creationId xmlns:p14="http://schemas.microsoft.com/office/powerpoint/2010/main" xmlns="" val="22621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tangle 15"/>
          <p:cNvSpPr/>
          <p:nvPr userDrawn="1"/>
        </p:nvSpPr>
        <p:spPr>
          <a:xfrm>
            <a:off x="0" y="1"/>
            <a:ext cx="9144000" cy="6256866"/>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0" name="Date Placeholder 3"/>
          <p:cNvSpPr>
            <a:spLocks noGrp="1"/>
          </p:cNvSpPr>
          <p:nvPr>
            <p:ph type="dt" sz="half" idx="2"/>
          </p:nvPr>
        </p:nvSpPr>
        <p:spPr>
          <a:xfrm>
            <a:off x="457200" y="6356350"/>
            <a:ext cx="10860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D905C-6C39-7B45-90CB-C5555FCF6E07}" type="datetimeFigureOut">
              <a:rPr lang="en-US" smtClean="0"/>
              <a:pPr/>
              <a:t>8/6/2014</a:t>
            </a:fld>
            <a:endParaRPr lang="en-US" dirty="0"/>
          </a:p>
        </p:txBody>
      </p:sp>
      <p:sp>
        <p:nvSpPr>
          <p:cNvPr id="11" name="Footer Placeholder 4"/>
          <p:cNvSpPr>
            <a:spLocks noGrp="1"/>
          </p:cNvSpPr>
          <p:nvPr>
            <p:ph type="ftr" sz="quarter" idx="3"/>
          </p:nvPr>
        </p:nvSpPr>
        <p:spPr>
          <a:xfrm>
            <a:off x="172688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473665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58D2-52EC-5843-8578-3F83E7E0D57B}" type="slidenum">
              <a:rPr lang="en-US" smtClean="0"/>
              <a:pPr/>
              <a:t>‹#›</a:t>
            </a:fld>
            <a:endParaRPr lang="en-US" dirty="0"/>
          </a:p>
        </p:txBody>
      </p:sp>
      <p:sp>
        <p:nvSpPr>
          <p:cNvPr id="3" name="Subtitle 2"/>
          <p:cNvSpPr>
            <a:spLocks noGrp="1"/>
          </p:cNvSpPr>
          <p:nvPr>
            <p:ph type="subTitle" idx="1"/>
          </p:nvPr>
        </p:nvSpPr>
        <p:spPr>
          <a:xfrm>
            <a:off x="398300" y="3986431"/>
            <a:ext cx="8288500" cy="642555"/>
          </a:xfrm>
          <a:noFill/>
        </p:spPr>
        <p:txBody>
          <a:bodyPr lIns="731520" tIns="45720" rIns="731520">
            <a:normAutofit/>
          </a:bodyPr>
          <a:lstStyle>
            <a:lvl1pPr marL="0" indent="0" algn="ctr">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hasCustomPrompt="1"/>
          </p:nvPr>
        </p:nvSpPr>
        <p:spPr>
          <a:xfrm>
            <a:off x="398300" y="3156127"/>
            <a:ext cx="8288500" cy="834120"/>
          </a:xfrm>
          <a:noFill/>
        </p:spPr>
        <p:txBody>
          <a:bodyPr lIns="457200" rIns="457200" anchor="b" anchorCtr="0">
            <a:normAutofit/>
          </a:bodyPr>
          <a:lstStyle>
            <a:lvl1pPr algn="ctr">
              <a:defRPr sz="4000" b="0" i="0">
                <a:ln>
                  <a:noFill/>
                </a:ln>
                <a:solidFill>
                  <a:schemeClr val="bg1"/>
                </a:solidFill>
                <a:effectLst>
                  <a:outerShdw dist="25400" dir="2700000" algn="tl" rotWithShape="0">
                    <a:schemeClr val="tx1">
                      <a:alpha val="25000"/>
                    </a:schemeClr>
                  </a:outerShdw>
                </a:effectLst>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97098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958D2-52EC-5843-8578-3F83E7E0D57B}" type="slidenum">
              <a:rPr lang="en-US" smtClean="0"/>
              <a:pPr/>
              <a:t>‹#›</a:t>
            </a:fld>
            <a:endParaRPr lang="en-US" dirty="0"/>
          </a:p>
        </p:txBody>
      </p:sp>
      <p:sp>
        <p:nvSpPr>
          <p:cNvPr id="6" name="Picture Placeholder 2"/>
          <p:cNvSpPr>
            <a:spLocks noGrp="1"/>
          </p:cNvSpPr>
          <p:nvPr>
            <p:ph type="pic" idx="1"/>
          </p:nvPr>
        </p:nvSpPr>
        <p:spPr>
          <a:xfrm>
            <a:off x="1792288" y="1574642"/>
            <a:ext cx="5486400" cy="4114800"/>
          </a:xfrm>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40452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958D2-52EC-5843-8578-3F83E7E0D57B}" type="slidenum">
              <a:rPr lang="en-US" smtClean="0"/>
              <a:pPr/>
              <a:t>‹#›</a:t>
            </a:fld>
            <a:endParaRPr lang="en-US" dirty="0"/>
          </a:p>
        </p:txBody>
      </p:sp>
      <p:sp>
        <p:nvSpPr>
          <p:cNvPr id="6" name="Picture Placeholder 2"/>
          <p:cNvSpPr>
            <a:spLocks noGrp="1"/>
          </p:cNvSpPr>
          <p:nvPr>
            <p:ph type="pic" idx="1"/>
          </p:nvPr>
        </p:nvSpPr>
        <p:spPr>
          <a:xfrm>
            <a:off x="822580" y="1574642"/>
            <a:ext cx="7590837" cy="4114800"/>
          </a:xfrm>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153210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7"/>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03237"/>
            <a:ext cx="5111750" cy="5493403"/>
          </a:xfrm>
        </p:spPr>
        <p:txBody>
          <a:bodyPr/>
          <a:lstStyle>
            <a:lvl1pPr>
              <a:defRPr sz="3200"/>
            </a:lvl1pPr>
            <a:lvl2pPr marL="285750" indent="-285750">
              <a:defRPr sz="2800"/>
            </a:lvl2pPr>
            <a:lvl3pPr marL="631825" indent="-112713">
              <a:defRPr sz="2400"/>
            </a:lvl3pPr>
            <a:lvl4pPr marL="793750" indent="0">
              <a:defRPr sz="2000"/>
            </a:lvl4pPr>
            <a:lvl5pPr marL="1027113" indent="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8413"/>
            <a:ext cx="3008313" cy="4238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958D2-52EC-5843-8578-3F83E7E0D57B}" type="slidenum">
              <a:rPr lang="en-US" smtClean="0"/>
              <a:pPr/>
              <a:t>‹#›</a:t>
            </a:fld>
            <a:endParaRPr lang="en-US" dirty="0"/>
          </a:p>
        </p:txBody>
      </p:sp>
      <p:cxnSp>
        <p:nvCxnSpPr>
          <p:cNvPr id="9" name="Straight Connector 8"/>
          <p:cNvCxnSpPr/>
          <p:nvPr userDrawn="1"/>
        </p:nvCxnSpPr>
        <p:spPr>
          <a:xfrm>
            <a:off x="646299" y="1710377"/>
            <a:ext cx="2819214"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6811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solidFill>
            <a:srgbClr val="575659"/>
          </a:solidFill>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958D2-52EC-5843-8578-3F83E7E0D57B}" type="slidenum">
              <a:rPr lang="en-US" smtClean="0"/>
              <a:pPr/>
              <a:t>‹#›</a:t>
            </a:fld>
            <a:endParaRPr lang="en-US" dirty="0"/>
          </a:p>
        </p:txBody>
      </p:sp>
    </p:spTree>
    <p:extLst>
      <p:ext uri="{BB962C8B-B14F-4D97-AF65-F5344CB8AC3E}">
        <p14:creationId xmlns:p14="http://schemas.microsoft.com/office/powerpoint/2010/main" xmlns="" val="195348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7999"/>
          </a:xfrm>
          <a:prstGeom prst="rect">
            <a:avLst/>
          </a:pr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 name="Rectangle 15"/>
          <p:cNvSpPr/>
          <p:nvPr userDrawn="1"/>
        </p:nvSpPr>
        <p:spPr>
          <a:xfrm rot="16200000">
            <a:off x="4343400" y="24337"/>
            <a:ext cx="457200" cy="9144000"/>
          </a:xfrm>
          <a:prstGeom prst="rect">
            <a:avLst/>
          </a:prstGeom>
          <a:pattFill prst="ltUpDiag">
            <a:fgClr>
              <a:schemeClr val="tx1">
                <a:lumMod val="50000"/>
                <a:lumOff val="50000"/>
              </a:schemeClr>
            </a:fgClr>
            <a:bgClr>
              <a:srgbClr val="575659"/>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9"/>
          <p:cNvSpPr/>
          <p:nvPr userDrawn="1"/>
        </p:nvSpPr>
        <p:spPr>
          <a:xfrm>
            <a:off x="0" y="4472093"/>
            <a:ext cx="4622482" cy="124244"/>
          </a:xfrm>
          <a:custGeom>
            <a:avLst/>
            <a:gdLst>
              <a:gd name="connsiteX0" fmla="*/ 0 w 7556568"/>
              <a:gd name="connsiteY0" fmla="*/ 0 h 157769"/>
              <a:gd name="connsiteX1" fmla="*/ 7556568 w 7556568"/>
              <a:gd name="connsiteY1" fmla="*/ 0 h 157769"/>
              <a:gd name="connsiteX2" fmla="*/ 7556568 w 7556568"/>
              <a:gd name="connsiteY2" fmla="*/ 157769 h 157769"/>
              <a:gd name="connsiteX3" fmla="*/ 0 w 7556568"/>
              <a:gd name="connsiteY3" fmla="*/ 157769 h 157769"/>
              <a:gd name="connsiteX4" fmla="*/ 0 w 7556568"/>
              <a:gd name="connsiteY4" fmla="*/ 0 h 157769"/>
              <a:gd name="connsiteX0" fmla="*/ 0 w 7651223"/>
              <a:gd name="connsiteY0" fmla="*/ 7889 h 165658"/>
              <a:gd name="connsiteX1" fmla="*/ 7651223 w 7651223"/>
              <a:gd name="connsiteY1" fmla="*/ 0 h 165658"/>
              <a:gd name="connsiteX2" fmla="*/ 7556568 w 7651223"/>
              <a:gd name="connsiteY2" fmla="*/ 165658 h 165658"/>
              <a:gd name="connsiteX3" fmla="*/ 0 w 7651223"/>
              <a:gd name="connsiteY3" fmla="*/ 165658 h 165658"/>
              <a:gd name="connsiteX4" fmla="*/ 0 w 7651223"/>
              <a:gd name="connsiteY4" fmla="*/ 7889 h 165658"/>
              <a:gd name="connsiteX0" fmla="*/ 0 w 7651223"/>
              <a:gd name="connsiteY0" fmla="*/ 7889 h 165658"/>
              <a:gd name="connsiteX1" fmla="*/ 7651223 w 7651223"/>
              <a:gd name="connsiteY1" fmla="*/ 0 h 165658"/>
              <a:gd name="connsiteX2" fmla="*/ 7556568 w 7651223"/>
              <a:gd name="connsiteY2" fmla="*/ 165658 h 165658"/>
              <a:gd name="connsiteX3" fmla="*/ 80433 w 7651223"/>
              <a:gd name="connsiteY3" fmla="*/ 165658 h 165658"/>
              <a:gd name="connsiteX4" fmla="*/ 0 w 7651223"/>
              <a:gd name="connsiteY4" fmla="*/ 7889 h 165658"/>
              <a:gd name="connsiteX0" fmla="*/ 31107 w 7682330"/>
              <a:gd name="connsiteY0" fmla="*/ 7889 h 165658"/>
              <a:gd name="connsiteX1" fmla="*/ 7682330 w 7682330"/>
              <a:gd name="connsiteY1" fmla="*/ 0 h 165658"/>
              <a:gd name="connsiteX2" fmla="*/ 7587675 w 7682330"/>
              <a:gd name="connsiteY2" fmla="*/ 165658 h 165658"/>
              <a:gd name="connsiteX3" fmla="*/ 0 w 7682330"/>
              <a:gd name="connsiteY3" fmla="*/ 155518 h 165658"/>
              <a:gd name="connsiteX4" fmla="*/ 31107 w 7682330"/>
              <a:gd name="connsiteY4" fmla="*/ 7889 h 165658"/>
              <a:gd name="connsiteX0" fmla="*/ 687 w 7651910"/>
              <a:gd name="connsiteY0" fmla="*/ 7889 h 165658"/>
              <a:gd name="connsiteX1" fmla="*/ 7651910 w 7651910"/>
              <a:gd name="connsiteY1" fmla="*/ 0 h 165658"/>
              <a:gd name="connsiteX2" fmla="*/ 7557255 w 7651910"/>
              <a:gd name="connsiteY2" fmla="*/ 165658 h 165658"/>
              <a:gd name="connsiteX3" fmla="*/ 0 w 7651910"/>
              <a:gd name="connsiteY3" fmla="*/ 155518 h 165658"/>
              <a:gd name="connsiteX4" fmla="*/ 687 w 7651910"/>
              <a:gd name="connsiteY4" fmla="*/ 7889 h 16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910" h="165658">
                <a:moveTo>
                  <a:pt x="687" y="7889"/>
                </a:moveTo>
                <a:lnTo>
                  <a:pt x="7651910" y="0"/>
                </a:lnTo>
                <a:lnTo>
                  <a:pt x="7557255" y="165658"/>
                </a:lnTo>
                <a:lnTo>
                  <a:pt x="0" y="155518"/>
                </a:lnTo>
                <a:lnTo>
                  <a:pt x="687" y="7889"/>
                </a:lnTo>
                <a:close/>
              </a:path>
            </a:pathLst>
          </a:cu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958D2-52EC-5843-8578-3F83E7E0D57B}" type="slidenum">
              <a:rPr lang="en-US" smtClean="0"/>
              <a:pPr/>
              <a:t>‹#›</a:t>
            </a:fld>
            <a:endParaRPr lang="en-US" dirty="0"/>
          </a:p>
        </p:txBody>
      </p:sp>
      <p:sp>
        <p:nvSpPr>
          <p:cNvPr id="18" name="Rectangle 17"/>
          <p:cNvSpPr/>
          <p:nvPr userDrawn="1"/>
        </p:nvSpPr>
        <p:spPr>
          <a:xfrm rot="16200000">
            <a:off x="4343400" y="-2962241"/>
            <a:ext cx="457200" cy="9144000"/>
          </a:xfrm>
          <a:prstGeom prst="rect">
            <a:avLst/>
          </a:prstGeom>
          <a:pattFill prst="ltUpDiag">
            <a:fgClr>
              <a:schemeClr val="tx1">
                <a:lumMod val="50000"/>
                <a:lumOff val="50000"/>
              </a:schemeClr>
            </a:fgClr>
            <a:bgClr>
              <a:srgbClr val="575659"/>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4"/>
          <p:cNvSpPr/>
          <p:nvPr userDrawn="1"/>
        </p:nvSpPr>
        <p:spPr>
          <a:xfrm>
            <a:off x="5488810" y="1609759"/>
            <a:ext cx="3657600" cy="162345"/>
          </a:xfrm>
          <a:custGeom>
            <a:avLst/>
            <a:gdLst>
              <a:gd name="connsiteX0" fmla="*/ 0 w 5949417"/>
              <a:gd name="connsiteY0" fmla="*/ 0 h 99943"/>
              <a:gd name="connsiteX1" fmla="*/ 5949417 w 5949417"/>
              <a:gd name="connsiteY1" fmla="*/ 0 h 99943"/>
              <a:gd name="connsiteX2" fmla="*/ 5949417 w 5949417"/>
              <a:gd name="connsiteY2" fmla="*/ 99943 h 99943"/>
              <a:gd name="connsiteX3" fmla="*/ 0 w 5949417"/>
              <a:gd name="connsiteY3" fmla="*/ 99943 h 99943"/>
              <a:gd name="connsiteX4" fmla="*/ 0 w 5949417"/>
              <a:gd name="connsiteY4" fmla="*/ 0 h 99943"/>
              <a:gd name="connsiteX0" fmla="*/ 169333 w 5949417"/>
              <a:gd name="connsiteY0" fmla="*/ 4234 h 99943"/>
              <a:gd name="connsiteX1" fmla="*/ 5949417 w 5949417"/>
              <a:gd name="connsiteY1" fmla="*/ 0 h 99943"/>
              <a:gd name="connsiteX2" fmla="*/ 5949417 w 5949417"/>
              <a:gd name="connsiteY2" fmla="*/ 99943 h 99943"/>
              <a:gd name="connsiteX3" fmla="*/ 0 w 5949417"/>
              <a:gd name="connsiteY3" fmla="*/ 99943 h 99943"/>
              <a:gd name="connsiteX4" fmla="*/ 169333 w 5949417"/>
              <a:gd name="connsiteY4" fmla="*/ 4234 h 99943"/>
              <a:gd name="connsiteX0" fmla="*/ 46566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46566 w 5949417"/>
              <a:gd name="connsiteY4" fmla="*/ 0 h 104176"/>
              <a:gd name="connsiteX0" fmla="*/ 109749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109749 w 5949417"/>
              <a:gd name="connsiteY4" fmla="*/ 0 h 104176"/>
              <a:gd name="connsiteX0" fmla="*/ 65520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65520 w 5949417"/>
              <a:gd name="connsiteY4" fmla="*/ 0 h 104176"/>
              <a:gd name="connsiteX0" fmla="*/ 199796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199796 w 5949417"/>
              <a:gd name="connsiteY4" fmla="*/ 0 h 10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417" h="104176">
                <a:moveTo>
                  <a:pt x="199796" y="0"/>
                </a:moveTo>
                <a:lnTo>
                  <a:pt x="5949417" y="4233"/>
                </a:lnTo>
                <a:lnTo>
                  <a:pt x="5949417" y="104176"/>
                </a:lnTo>
                <a:lnTo>
                  <a:pt x="0" y="104176"/>
                </a:lnTo>
                <a:lnTo>
                  <a:pt x="199796" y="0"/>
                </a:lnTo>
                <a:close/>
              </a:path>
            </a:pathLst>
          </a:cu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756737"/>
            <a:ext cx="91440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4949537" y="2309617"/>
            <a:ext cx="3542830" cy="1771415"/>
          </a:xfrm>
          <a:prstGeom prst="rect">
            <a:avLst/>
          </a:prstGeom>
        </p:spPr>
      </p:pic>
      <p:sp>
        <p:nvSpPr>
          <p:cNvPr id="7" name="Title 1"/>
          <p:cNvSpPr>
            <a:spLocks noGrp="1"/>
          </p:cNvSpPr>
          <p:nvPr>
            <p:ph type="title" hasCustomPrompt="1"/>
          </p:nvPr>
        </p:nvSpPr>
        <p:spPr>
          <a:xfrm>
            <a:off x="457199" y="2726713"/>
            <a:ext cx="4165283" cy="566738"/>
          </a:xfrm>
        </p:spPr>
        <p:txBody>
          <a:bodyPr anchor="b"/>
          <a:lstStyle>
            <a:lvl1pPr algn="l">
              <a:defRPr sz="2000" b="1">
                <a:solidFill>
                  <a:srgbClr val="575659"/>
                </a:solidFill>
              </a:defRPr>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457199" y="3293451"/>
            <a:ext cx="4165283" cy="804862"/>
          </a:xfrm>
        </p:spPr>
        <p:txBody>
          <a:bodyPr/>
          <a:lstStyle>
            <a:lvl1pPr marL="0" indent="0" algn="l">
              <a:buNone/>
              <a:defRPr sz="1400">
                <a:solidFill>
                  <a:srgbClr val="5756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08389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4E25-B39F-4A09-BF08-E66FCFFB2B13}" type="datetimeFigureOut">
              <a:rPr lang="en-US" smtClean="0"/>
              <a:pPr/>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2AE9C-EAE8-401E-9F2A-B63535C5B013}" type="slidenum">
              <a:rPr lang="en-US" smtClean="0"/>
              <a:pPr/>
              <a:t>‹#›</a:t>
            </a:fld>
            <a:endParaRPr lang="en-US"/>
          </a:p>
        </p:txBody>
      </p:sp>
    </p:spTree>
    <p:extLst>
      <p:ext uri="{BB962C8B-B14F-4D97-AF65-F5344CB8AC3E}">
        <p14:creationId xmlns:p14="http://schemas.microsoft.com/office/powerpoint/2010/main" xmlns="" val="16852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ectangle 15"/>
          <p:cNvSpPr/>
          <p:nvPr userDrawn="1"/>
        </p:nvSpPr>
        <p:spPr>
          <a:xfrm>
            <a:off x="0" y="0"/>
            <a:ext cx="9144000" cy="1195012"/>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7" name="Rectangle 14"/>
          <p:cNvSpPr/>
          <p:nvPr userDrawn="1"/>
        </p:nvSpPr>
        <p:spPr>
          <a:xfrm>
            <a:off x="1726882" y="448924"/>
            <a:ext cx="7417118" cy="162345"/>
          </a:xfrm>
          <a:custGeom>
            <a:avLst/>
            <a:gdLst>
              <a:gd name="connsiteX0" fmla="*/ 0 w 5949417"/>
              <a:gd name="connsiteY0" fmla="*/ 0 h 99943"/>
              <a:gd name="connsiteX1" fmla="*/ 5949417 w 5949417"/>
              <a:gd name="connsiteY1" fmla="*/ 0 h 99943"/>
              <a:gd name="connsiteX2" fmla="*/ 5949417 w 5949417"/>
              <a:gd name="connsiteY2" fmla="*/ 99943 h 99943"/>
              <a:gd name="connsiteX3" fmla="*/ 0 w 5949417"/>
              <a:gd name="connsiteY3" fmla="*/ 99943 h 99943"/>
              <a:gd name="connsiteX4" fmla="*/ 0 w 5949417"/>
              <a:gd name="connsiteY4" fmla="*/ 0 h 99943"/>
              <a:gd name="connsiteX0" fmla="*/ 169333 w 5949417"/>
              <a:gd name="connsiteY0" fmla="*/ 4234 h 99943"/>
              <a:gd name="connsiteX1" fmla="*/ 5949417 w 5949417"/>
              <a:gd name="connsiteY1" fmla="*/ 0 h 99943"/>
              <a:gd name="connsiteX2" fmla="*/ 5949417 w 5949417"/>
              <a:gd name="connsiteY2" fmla="*/ 99943 h 99943"/>
              <a:gd name="connsiteX3" fmla="*/ 0 w 5949417"/>
              <a:gd name="connsiteY3" fmla="*/ 99943 h 99943"/>
              <a:gd name="connsiteX4" fmla="*/ 169333 w 5949417"/>
              <a:gd name="connsiteY4" fmla="*/ 4234 h 99943"/>
              <a:gd name="connsiteX0" fmla="*/ 46566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46566 w 5949417"/>
              <a:gd name="connsiteY4" fmla="*/ 0 h 104176"/>
              <a:gd name="connsiteX0" fmla="*/ 109749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109749 w 5949417"/>
              <a:gd name="connsiteY4" fmla="*/ 0 h 104176"/>
              <a:gd name="connsiteX0" fmla="*/ 65520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65520 w 5949417"/>
              <a:gd name="connsiteY4" fmla="*/ 0 h 10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417" h="104176">
                <a:moveTo>
                  <a:pt x="65520" y="0"/>
                </a:moveTo>
                <a:lnTo>
                  <a:pt x="5949417" y="4233"/>
                </a:lnTo>
                <a:lnTo>
                  <a:pt x="5949417" y="104176"/>
                </a:lnTo>
                <a:lnTo>
                  <a:pt x="0" y="104176"/>
                </a:lnTo>
                <a:lnTo>
                  <a:pt x="65520" y="0"/>
                </a:lnTo>
                <a:close/>
              </a:path>
            </a:pathLst>
          </a:cu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0" y="582828"/>
            <a:ext cx="9144000" cy="5706481"/>
          </a:xfrm>
          <a:prstGeom prst="rect">
            <a:avLst/>
          </a:pr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2"/>
          </p:nvPr>
        </p:nvSpPr>
        <p:spPr>
          <a:xfrm>
            <a:off x="457200" y="6356350"/>
            <a:ext cx="10860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D905C-6C39-7B45-90CB-C5555FCF6E07}" type="datetimeFigureOut">
              <a:rPr lang="en-US" smtClean="0"/>
              <a:pPr/>
              <a:t>8/6/2014</a:t>
            </a:fld>
            <a:endParaRPr lang="en-US" dirty="0"/>
          </a:p>
        </p:txBody>
      </p:sp>
      <p:sp>
        <p:nvSpPr>
          <p:cNvPr id="11" name="Footer Placeholder 4"/>
          <p:cNvSpPr>
            <a:spLocks noGrp="1"/>
          </p:cNvSpPr>
          <p:nvPr>
            <p:ph type="ftr" sz="quarter" idx="3"/>
          </p:nvPr>
        </p:nvSpPr>
        <p:spPr>
          <a:xfrm>
            <a:off x="172688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473665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58D2-52EC-5843-8578-3F83E7E0D57B}" type="slidenum">
              <a:rPr lang="en-US" smtClean="0"/>
              <a:pPr/>
              <a:t>‹#›</a:t>
            </a:fld>
            <a:endParaRPr lang="en-US" dirty="0"/>
          </a:p>
        </p:txBody>
      </p:sp>
      <p:sp>
        <p:nvSpPr>
          <p:cNvPr id="3" name="Subtitle 2"/>
          <p:cNvSpPr>
            <a:spLocks noGrp="1"/>
          </p:cNvSpPr>
          <p:nvPr>
            <p:ph type="subTitle" idx="1"/>
          </p:nvPr>
        </p:nvSpPr>
        <p:spPr>
          <a:xfrm>
            <a:off x="398300" y="3986431"/>
            <a:ext cx="8288500" cy="642555"/>
          </a:xfrm>
          <a:noFill/>
        </p:spPr>
        <p:txBody>
          <a:bodyPr lIns="731520" tIns="45720" rIns="731520">
            <a:normAutofit/>
          </a:bodyPr>
          <a:lstStyle>
            <a:lvl1pPr marL="0" indent="0" algn="ctr">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hasCustomPrompt="1"/>
          </p:nvPr>
        </p:nvSpPr>
        <p:spPr>
          <a:xfrm>
            <a:off x="398300" y="3156127"/>
            <a:ext cx="8288500" cy="834120"/>
          </a:xfrm>
          <a:noFill/>
        </p:spPr>
        <p:txBody>
          <a:bodyPr lIns="457200" rIns="457200" anchor="b" anchorCtr="0">
            <a:normAutofit/>
          </a:bodyPr>
          <a:lstStyle>
            <a:lvl1pPr algn="ctr">
              <a:defRPr sz="4000" b="0" i="0">
                <a:ln>
                  <a:noFill/>
                </a:ln>
                <a:solidFill>
                  <a:schemeClr val="bg1"/>
                </a:solidFill>
                <a:effectLst>
                  <a:outerShdw dist="25400" dir="2700000" algn="tl" rotWithShape="0">
                    <a:schemeClr val="tx1">
                      <a:alpha val="25000"/>
                    </a:schemeClr>
                  </a:outerShdw>
                </a:effectLst>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7424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0"/>
            <a:ext cx="9144000" cy="1195012"/>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5" name="Rectangle 14"/>
          <p:cNvSpPr/>
          <p:nvPr userDrawn="1"/>
        </p:nvSpPr>
        <p:spPr>
          <a:xfrm>
            <a:off x="1726882" y="448924"/>
            <a:ext cx="7417118" cy="162345"/>
          </a:xfrm>
          <a:custGeom>
            <a:avLst/>
            <a:gdLst>
              <a:gd name="connsiteX0" fmla="*/ 0 w 5949417"/>
              <a:gd name="connsiteY0" fmla="*/ 0 h 99943"/>
              <a:gd name="connsiteX1" fmla="*/ 5949417 w 5949417"/>
              <a:gd name="connsiteY1" fmla="*/ 0 h 99943"/>
              <a:gd name="connsiteX2" fmla="*/ 5949417 w 5949417"/>
              <a:gd name="connsiteY2" fmla="*/ 99943 h 99943"/>
              <a:gd name="connsiteX3" fmla="*/ 0 w 5949417"/>
              <a:gd name="connsiteY3" fmla="*/ 99943 h 99943"/>
              <a:gd name="connsiteX4" fmla="*/ 0 w 5949417"/>
              <a:gd name="connsiteY4" fmla="*/ 0 h 99943"/>
              <a:gd name="connsiteX0" fmla="*/ 169333 w 5949417"/>
              <a:gd name="connsiteY0" fmla="*/ 4234 h 99943"/>
              <a:gd name="connsiteX1" fmla="*/ 5949417 w 5949417"/>
              <a:gd name="connsiteY1" fmla="*/ 0 h 99943"/>
              <a:gd name="connsiteX2" fmla="*/ 5949417 w 5949417"/>
              <a:gd name="connsiteY2" fmla="*/ 99943 h 99943"/>
              <a:gd name="connsiteX3" fmla="*/ 0 w 5949417"/>
              <a:gd name="connsiteY3" fmla="*/ 99943 h 99943"/>
              <a:gd name="connsiteX4" fmla="*/ 169333 w 5949417"/>
              <a:gd name="connsiteY4" fmla="*/ 4234 h 99943"/>
              <a:gd name="connsiteX0" fmla="*/ 46566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46566 w 5949417"/>
              <a:gd name="connsiteY4" fmla="*/ 0 h 104176"/>
              <a:gd name="connsiteX0" fmla="*/ 109749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109749 w 5949417"/>
              <a:gd name="connsiteY4" fmla="*/ 0 h 104176"/>
              <a:gd name="connsiteX0" fmla="*/ 65520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65520 w 5949417"/>
              <a:gd name="connsiteY4" fmla="*/ 0 h 10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417" h="104176">
                <a:moveTo>
                  <a:pt x="65520" y="0"/>
                </a:moveTo>
                <a:lnTo>
                  <a:pt x="5949417" y="4233"/>
                </a:lnTo>
                <a:lnTo>
                  <a:pt x="5949417" y="104176"/>
                </a:lnTo>
                <a:lnTo>
                  <a:pt x="0" y="104176"/>
                </a:lnTo>
                <a:lnTo>
                  <a:pt x="65520" y="0"/>
                </a:lnTo>
                <a:close/>
              </a:path>
            </a:pathLst>
          </a:cu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582828"/>
            <a:ext cx="9144000" cy="5706481"/>
          </a:xfrm>
          <a:prstGeom prst="rect">
            <a:avLst/>
          </a:pr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07104" y="2130425"/>
            <a:ext cx="7551096" cy="1470025"/>
          </a:xfrm>
        </p:spPr>
        <p:txBody>
          <a:bodyPr anchor="b" anchorCtr="0">
            <a:normAutofit/>
          </a:bodyPr>
          <a:lstStyle>
            <a:lvl1pPr>
              <a:defRPr sz="4000" b="0" i="0">
                <a:solidFill>
                  <a:schemeClr val="bg1"/>
                </a:solidFill>
                <a:effectLst>
                  <a:outerShdw dist="25400" dir="2700000" algn="tl" rotWithShape="0">
                    <a:schemeClr val="tx1">
                      <a:alpha val="25000"/>
                    </a:schemeClr>
                  </a:outerShdw>
                </a:effectLst>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07104" y="3619500"/>
            <a:ext cx="6400800" cy="1752600"/>
          </a:xfrm>
        </p:spPr>
        <p:txBody>
          <a:bodyPr>
            <a:normAutofit/>
          </a:bodyPr>
          <a:lstStyle>
            <a:lvl1pPr marL="0" indent="0" algn="l">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3"/>
          <p:cNvSpPr>
            <a:spLocks noGrp="1"/>
          </p:cNvSpPr>
          <p:nvPr>
            <p:ph type="dt" sz="half" idx="2"/>
          </p:nvPr>
        </p:nvSpPr>
        <p:spPr>
          <a:xfrm>
            <a:off x="457200" y="6356350"/>
            <a:ext cx="10860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D905C-6C39-7B45-90CB-C5555FCF6E07}" type="datetimeFigureOut">
              <a:rPr lang="en-US" smtClean="0"/>
              <a:pPr/>
              <a:t>8/6/2014</a:t>
            </a:fld>
            <a:endParaRPr lang="en-US" dirty="0"/>
          </a:p>
        </p:txBody>
      </p:sp>
      <p:sp>
        <p:nvSpPr>
          <p:cNvPr id="11" name="Footer Placeholder 4"/>
          <p:cNvSpPr>
            <a:spLocks noGrp="1"/>
          </p:cNvSpPr>
          <p:nvPr>
            <p:ph type="ftr" sz="quarter" idx="3"/>
          </p:nvPr>
        </p:nvSpPr>
        <p:spPr>
          <a:xfrm>
            <a:off x="172688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473665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58D2-52EC-5843-8578-3F83E7E0D57B}" type="slidenum">
              <a:rPr lang="en-US" smtClean="0"/>
              <a:pPr/>
              <a:t>‹#›</a:t>
            </a:fld>
            <a:endParaRPr lang="en-US" dirty="0"/>
          </a:p>
        </p:txBody>
      </p:sp>
    </p:spTree>
    <p:extLst>
      <p:ext uri="{BB962C8B-B14F-4D97-AF65-F5344CB8AC3E}">
        <p14:creationId xmlns:p14="http://schemas.microsoft.com/office/powerpoint/2010/main" xmlns="" val="63732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958D2-52EC-5843-8578-3F83E7E0D57B}" type="slidenum">
              <a:rPr lang="en-US" smtClean="0"/>
              <a:pPr/>
              <a:t>‹#›</a:t>
            </a:fld>
            <a:endParaRPr lang="en-US" dirty="0"/>
          </a:p>
        </p:txBody>
      </p:sp>
    </p:spTree>
    <p:extLst>
      <p:ext uri="{BB962C8B-B14F-4D97-AF65-F5344CB8AC3E}">
        <p14:creationId xmlns:p14="http://schemas.microsoft.com/office/powerpoint/2010/main" xmlns="" val="64019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958D2-52EC-5843-8578-3F83E7E0D57B}" type="slidenum">
              <a:rPr lang="en-US" smtClean="0"/>
              <a:pPr/>
              <a:t>‹#›</a:t>
            </a:fld>
            <a:endParaRPr lang="en-US" dirty="0"/>
          </a:p>
        </p:txBody>
      </p:sp>
    </p:spTree>
    <p:extLst>
      <p:ext uri="{BB962C8B-B14F-4D97-AF65-F5344CB8AC3E}">
        <p14:creationId xmlns:p14="http://schemas.microsoft.com/office/powerpoint/2010/main" xmlns="" val="29714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201"/>
            <a:ext cx="4038600" cy="4525963"/>
          </a:xfrm>
        </p:spPr>
        <p:txBody>
          <a:bodyPr/>
          <a:lstStyle>
            <a:lvl1pPr>
              <a:defRPr sz="2800"/>
            </a:lvl1pPr>
            <a:lvl2pPr marL="458788" indent="-346075">
              <a:defRPr sz="2400"/>
            </a:lvl2pPr>
            <a:lvl3pPr marL="796925" indent="-165100">
              <a:defRPr sz="2000"/>
            </a:lvl3pPr>
            <a:lvl4pPr marL="914400" indent="0">
              <a:defRPr sz="1800"/>
            </a:lvl4pPr>
            <a:lvl5pPr marL="1255713" indent="3175">
              <a:tabLs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958D2-52EC-5843-8578-3F83E7E0D57B}" type="slidenum">
              <a:rPr lang="en-US" smtClean="0"/>
              <a:pPr/>
              <a:t>‹#›</a:t>
            </a:fld>
            <a:endParaRPr lang="en-US" dirty="0"/>
          </a:p>
        </p:txBody>
      </p:sp>
      <p:sp>
        <p:nvSpPr>
          <p:cNvPr id="8" name="Picture Placeholder 2"/>
          <p:cNvSpPr>
            <a:spLocks noGrp="1"/>
          </p:cNvSpPr>
          <p:nvPr>
            <p:ph type="pic" idx="13"/>
          </p:nvPr>
        </p:nvSpPr>
        <p:spPr>
          <a:xfrm>
            <a:off x="4681909" y="1750899"/>
            <a:ext cx="3652340" cy="4095450"/>
          </a:xfrm>
          <a:solidFill>
            <a:srgbClr val="575659"/>
          </a:solidFill>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35507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958D2-52EC-5843-8578-3F83E7E0D57B}" type="slidenum">
              <a:rPr lang="en-US" smtClean="0"/>
              <a:pPr/>
              <a:t>‹#›</a:t>
            </a:fld>
            <a:endParaRPr lang="en-US" dirty="0"/>
          </a:p>
        </p:txBody>
      </p:sp>
      <p:sp>
        <p:nvSpPr>
          <p:cNvPr id="8" name="Picture Placeholder 2"/>
          <p:cNvSpPr>
            <a:spLocks noGrp="1"/>
          </p:cNvSpPr>
          <p:nvPr>
            <p:ph type="pic" idx="13"/>
          </p:nvPr>
        </p:nvSpPr>
        <p:spPr>
          <a:xfrm>
            <a:off x="4681909" y="1750899"/>
            <a:ext cx="3652340" cy="4095450"/>
          </a:xfrm>
          <a:solidFill>
            <a:srgbClr val="575659"/>
          </a:solidFill>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72518" y="1750899"/>
            <a:ext cx="3652340" cy="4095450"/>
          </a:xfrm>
          <a:solidFill>
            <a:srgbClr val="575659"/>
          </a:solidFill>
          <a:ln w="76200" cap="sq">
            <a:solidFill>
              <a:srgbClr val="575659"/>
            </a:solidFill>
            <a:miter lim="800000"/>
          </a:ln>
          <a:effectLst>
            <a:outerShdw dist="76200" dir="2700000" algn="tl" rotWithShape="0">
              <a:srgbClr val="575659">
                <a:alpha val="1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133632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35113"/>
            <a:ext cx="4040188" cy="4591050"/>
          </a:xfrm>
        </p:spPr>
        <p:txBody>
          <a:bodyPr/>
          <a:lstStyle>
            <a:lvl1pPr>
              <a:defRPr sz="2400"/>
            </a:lvl1pPr>
            <a:lvl2pPr marL="285750" indent="-285750">
              <a:defRPr sz="2800"/>
            </a:lvl2pPr>
            <a:lvl3pPr marL="571500" indent="-112713">
              <a:defRPr sz="1800"/>
            </a:lvl3pPr>
            <a:lvl4pPr marL="681038" indent="0">
              <a:defRPr sz="1600"/>
            </a:lvl4pPr>
            <a:lvl5pPr marL="914400" indent="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535113"/>
            <a:ext cx="4041775" cy="4591050"/>
          </a:xfrm>
        </p:spPr>
        <p:txBody>
          <a:bodyPr/>
          <a:lstStyle>
            <a:lvl1pPr>
              <a:defRPr sz="2400"/>
            </a:lvl1pPr>
            <a:lvl2pPr marL="285750" indent="-285750">
              <a:defRPr sz="2800"/>
            </a:lvl2pPr>
            <a:lvl3pPr marL="571500" indent="-115888">
              <a:defRPr sz="1800"/>
            </a:lvl3pPr>
            <a:lvl4pPr marL="681038" indent="0">
              <a:defRPr sz="1600"/>
            </a:lvl4pPr>
            <a:lvl5pPr marL="914400" indent="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958D2-52EC-5843-8578-3F83E7E0D57B}" type="slidenum">
              <a:rPr lang="en-US" smtClean="0"/>
              <a:pPr/>
              <a:t>‹#›</a:t>
            </a:fld>
            <a:endParaRPr lang="en-US" dirty="0"/>
          </a:p>
        </p:txBody>
      </p:sp>
    </p:spTree>
    <p:extLst>
      <p:ext uri="{BB962C8B-B14F-4D97-AF65-F5344CB8AC3E}">
        <p14:creationId xmlns:p14="http://schemas.microsoft.com/office/powerpoint/2010/main" xmlns="" val="179265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35113"/>
            <a:ext cx="2508624" cy="4591050"/>
          </a:xfrm>
        </p:spPr>
        <p:txBody>
          <a:bodyPr/>
          <a:lstStyle>
            <a:lvl1pPr>
              <a:defRPr sz="2400"/>
            </a:lvl1pPr>
            <a:lvl2pPr marL="285750" indent="-285750">
              <a:defRPr sz="2800"/>
            </a:lvl2pPr>
            <a:lvl3pPr marL="571500" indent="-112713">
              <a:defRPr sz="1800"/>
            </a:lvl3pPr>
            <a:lvl4pPr marL="681038" indent="0">
              <a:defRPr sz="1600"/>
            </a:lvl4pPr>
            <a:lvl5pPr marL="914400" indent="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4513" y="1535113"/>
            <a:ext cx="2511799" cy="4591050"/>
          </a:xfrm>
        </p:spPr>
        <p:txBody>
          <a:bodyPr/>
          <a:lstStyle>
            <a:lvl1pPr>
              <a:defRPr sz="2400"/>
            </a:lvl1pPr>
            <a:lvl2pPr marL="285750" indent="-285750">
              <a:defRPr sz="2800"/>
            </a:lvl2pPr>
            <a:lvl3pPr marL="571500" indent="-115888">
              <a:defRPr sz="1800"/>
            </a:lvl3pPr>
            <a:lvl4pPr marL="681038" indent="0">
              <a:defRPr sz="1600"/>
            </a:lvl4pPr>
            <a:lvl5pPr marL="914400" indent="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CDD905C-6C39-7B45-90CB-C5555FCF6E07}" type="datetimeFigureOut">
              <a:rPr lang="en-US" smtClean="0"/>
              <a:pPr/>
              <a:t>8/6/2014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958D2-52EC-5843-8578-3F83E7E0D57B}" type="slidenum">
              <a:rPr lang="en-US" smtClean="0"/>
              <a:pPr/>
              <a:t>‹#›</a:t>
            </a:fld>
            <a:endParaRPr lang="en-US" dirty="0"/>
          </a:p>
        </p:txBody>
      </p:sp>
      <p:sp>
        <p:nvSpPr>
          <p:cNvPr id="10" name="Content Placeholder 5"/>
          <p:cNvSpPr>
            <a:spLocks noGrp="1"/>
          </p:cNvSpPr>
          <p:nvPr>
            <p:ph sz="quarter" idx="13"/>
          </p:nvPr>
        </p:nvSpPr>
        <p:spPr>
          <a:xfrm>
            <a:off x="6175001" y="1535113"/>
            <a:ext cx="2511799" cy="4591050"/>
          </a:xfrm>
        </p:spPr>
        <p:txBody>
          <a:bodyPr/>
          <a:lstStyle>
            <a:lvl1pPr>
              <a:defRPr sz="2400"/>
            </a:lvl1pPr>
            <a:lvl2pPr marL="285750" indent="-285750">
              <a:defRPr sz="2800"/>
            </a:lvl2pPr>
            <a:lvl3pPr marL="571500" indent="-115888">
              <a:defRPr sz="1800"/>
            </a:lvl3pPr>
            <a:lvl4pPr marL="681038" indent="0">
              <a:defRPr sz="1600"/>
            </a:lvl4pPr>
            <a:lvl5pPr marL="914400" indent="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6740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274257"/>
            <a:ext cx="9144000" cy="583743"/>
          </a:xfrm>
          <a:prstGeom prst="rect">
            <a:avLst/>
          </a:prstGeom>
          <a:solidFill>
            <a:srgbClr val="57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05581" y="316552"/>
            <a:ext cx="5738419" cy="130902"/>
          </a:xfrm>
          <a:custGeom>
            <a:avLst/>
            <a:gdLst>
              <a:gd name="connsiteX0" fmla="*/ 0 w 7556568"/>
              <a:gd name="connsiteY0" fmla="*/ 0 h 157769"/>
              <a:gd name="connsiteX1" fmla="*/ 7556568 w 7556568"/>
              <a:gd name="connsiteY1" fmla="*/ 0 h 157769"/>
              <a:gd name="connsiteX2" fmla="*/ 7556568 w 7556568"/>
              <a:gd name="connsiteY2" fmla="*/ 157769 h 157769"/>
              <a:gd name="connsiteX3" fmla="*/ 0 w 7556568"/>
              <a:gd name="connsiteY3" fmla="*/ 157769 h 157769"/>
              <a:gd name="connsiteX4" fmla="*/ 0 w 7556568"/>
              <a:gd name="connsiteY4" fmla="*/ 0 h 157769"/>
              <a:gd name="connsiteX0" fmla="*/ 0 w 7651223"/>
              <a:gd name="connsiteY0" fmla="*/ 7889 h 165658"/>
              <a:gd name="connsiteX1" fmla="*/ 7651223 w 7651223"/>
              <a:gd name="connsiteY1" fmla="*/ 0 h 165658"/>
              <a:gd name="connsiteX2" fmla="*/ 7556568 w 7651223"/>
              <a:gd name="connsiteY2" fmla="*/ 165658 h 165658"/>
              <a:gd name="connsiteX3" fmla="*/ 0 w 7651223"/>
              <a:gd name="connsiteY3" fmla="*/ 165658 h 165658"/>
              <a:gd name="connsiteX4" fmla="*/ 0 w 7651223"/>
              <a:gd name="connsiteY4" fmla="*/ 7889 h 165658"/>
              <a:gd name="connsiteX0" fmla="*/ 0 w 7651223"/>
              <a:gd name="connsiteY0" fmla="*/ 7889 h 165658"/>
              <a:gd name="connsiteX1" fmla="*/ 7651223 w 7651223"/>
              <a:gd name="connsiteY1" fmla="*/ 0 h 165658"/>
              <a:gd name="connsiteX2" fmla="*/ 7556568 w 7651223"/>
              <a:gd name="connsiteY2" fmla="*/ 165658 h 165658"/>
              <a:gd name="connsiteX3" fmla="*/ 80433 w 7651223"/>
              <a:gd name="connsiteY3" fmla="*/ 165658 h 165658"/>
              <a:gd name="connsiteX4" fmla="*/ 0 w 7651223"/>
              <a:gd name="connsiteY4" fmla="*/ 7889 h 165658"/>
              <a:gd name="connsiteX0" fmla="*/ 0 w 7556568"/>
              <a:gd name="connsiteY0" fmla="*/ 7889 h 165658"/>
              <a:gd name="connsiteX1" fmla="*/ 7453564 w 7556568"/>
              <a:gd name="connsiteY1" fmla="*/ 0 h 165658"/>
              <a:gd name="connsiteX2" fmla="*/ 7556568 w 7556568"/>
              <a:gd name="connsiteY2" fmla="*/ 165658 h 165658"/>
              <a:gd name="connsiteX3" fmla="*/ 80433 w 7556568"/>
              <a:gd name="connsiteY3" fmla="*/ 165658 h 165658"/>
              <a:gd name="connsiteX4" fmla="*/ 0 w 7556568"/>
              <a:gd name="connsiteY4" fmla="*/ 7889 h 165658"/>
              <a:gd name="connsiteX0" fmla="*/ 0 w 7457739"/>
              <a:gd name="connsiteY0" fmla="*/ 7889 h 165658"/>
              <a:gd name="connsiteX1" fmla="*/ 7453564 w 7457739"/>
              <a:gd name="connsiteY1" fmla="*/ 0 h 165658"/>
              <a:gd name="connsiteX2" fmla="*/ 7457739 w 7457739"/>
              <a:gd name="connsiteY2" fmla="*/ 165658 h 165658"/>
              <a:gd name="connsiteX3" fmla="*/ 80433 w 7457739"/>
              <a:gd name="connsiteY3" fmla="*/ 165658 h 165658"/>
              <a:gd name="connsiteX4" fmla="*/ 0 w 7457739"/>
              <a:gd name="connsiteY4" fmla="*/ 7889 h 165658"/>
              <a:gd name="connsiteX0" fmla="*/ 0 w 7453564"/>
              <a:gd name="connsiteY0" fmla="*/ 7889 h 165658"/>
              <a:gd name="connsiteX1" fmla="*/ 7453564 w 7453564"/>
              <a:gd name="connsiteY1" fmla="*/ 0 h 165658"/>
              <a:gd name="connsiteX2" fmla="*/ 7441267 w 7453564"/>
              <a:gd name="connsiteY2" fmla="*/ 165658 h 165658"/>
              <a:gd name="connsiteX3" fmla="*/ 80433 w 7453564"/>
              <a:gd name="connsiteY3" fmla="*/ 165658 h 165658"/>
              <a:gd name="connsiteX4" fmla="*/ 0 w 7453564"/>
              <a:gd name="connsiteY4" fmla="*/ 7889 h 165658"/>
              <a:gd name="connsiteX0" fmla="*/ 0 w 7441267"/>
              <a:gd name="connsiteY0" fmla="*/ 12007 h 169776"/>
              <a:gd name="connsiteX1" fmla="*/ 7441210 w 7441267"/>
              <a:gd name="connsiteY1" fmla="*/ 0 h 169776"/>
              <a:gd name="connsiteX2" fmla="*/ 7441267 w 7441267"/>
              <a:gd name="connsiteY2" fmla="*/ 169776 h 169776"/>
              <a:gd name="connsiteX3" fmla="*/ 80433 w 7441267"/>
              <a:gd name="connsiteY3" fmla="*/ 169776 h 169776"/>
              <a:gd name="connsiteX4" fmla="*/ 0 w 7441267"/>
              <a:gd name="connsiteY4" fmla="*/ 12007 h 16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1267" h="169776">
                <a:moveTo>
                  <a:pt x="0" y="12007"/>
                </a:moveTo>
                <a:lnTo>
                  <a:pt x="7441210" y="0"/>
                </a:lnTo>
                <a:lnTo>
                  <a:pt x="7441267" y="169776"/>
                </a:lnTo>
                <a:lnTo>
                  <a:pt x="80433" y="169776"/>
                </a:lnTo>
                <a:lnTo>
                  <a:pt x="0" y="12007"/>
                </a:lnTo>
                <a:close/>
              </a:path>
            </a:pathLst>
          </a:cu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9144000" cy="336007"/>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457200" y="588800"/>
            <a:ext cx="8229600" cy="676126"/>
          </a:xfrm>
          <a:prstGeom prst="rect">
            <a:avLst/>
          </a:prstGeom>
        </p:spPr>
        <p:txBody>
          <a:bodyPr vert="horz" lIns="18288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543201"/>
            <a:ext cx="8229600" cy="4582962"/>
          </a:xfrm>
          <a:prstGeom prst="rect">
            <a:avLst/>
          </a:prstGeom>
        </p:spPr>
        <p:txBody>
          <a:bodyPr vert="horz" lIns="18288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0860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D905C-6C39-7B45-90CB-C5555FCF6E07}" type="datetimeFigureOut">
              <a:rPr lang="en-US" smtClean="0"/>
              <a:pPr/>
              <a:t>8/6/2014</a:t>
            </a:fld>
            <a:endParaRPr lang="en-US" dirty="0"/>
          </a:p>
        </p:txBody>
      </p:sp>
      <p:sp>
        <p:nvSpPr>
          <p:cNvPr id="5" name="Footer Placeholder 4"/>
          <p:cNvSpPr>
            <a:spLocks noGrp="1"/>
          </p:cNvSpPr>
          <p:nvPr userDrawn="1">
            <p:ph type="ftr" sz="quarter" idx="3"/>
          </p:nvPr>
        </p:nvSpPr>
        <p:spPr>
          <a:xfrm>
            <a:off x="172688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userDrawn="1">
            <p:ph type="sldNum" sz="quarter" idx="4"/>
          </p:nvPr>
        </p:nvSpPr>
        <p:spPr>
          <a:xfrm>
            <a:off x="473665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58D2-52EC-5843-8578-3F83E7E0D57B}" type="slidenum">
              <a:rPr lang="en-US" smtClean="0"/>
              <a:pPr/>
              <a:t>‹#›</a:t>
            </a:fld>
            <a:endParaRPr lang="en-US" dirty="0"/>
          </a:p>
        </p:txBody>
      </p:sp>
      <p:sp>
        <p:nvSpPr>
          <p:cNvPr id="16" name="Rectangle 15"/>
          <p:cNvSpPr/>
          <p:nvPr userDrawn="1"/>
        </p:nvSpPr>
        <p:spPr>
          <a:xfrm>
            <a:off x="0" y="6289308"/>
            <a:ext cx="9144000" cy="568691"/>
          </a:xfrm>
          <a:prstGeom prst="rect">
            <a:avLst/>
          </a:prstGeom>
          <a:pattFill prst="ltUpDiag">
            <a:fgClr>
              <a:schemeClr val="tx1">
                <a:lumMod val="50000"/>
                <a:lumOff val="50000"/>
              </a:schemeClr>
            </a:fgClr>
            <a:bgClr>
              <a:srgbClr val="575659"/>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965585623"/>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49" r:id="rId3"/>
    <p:sldLayoutId id="2147483650" r:id="rId4"/>
    <p:sldLayoutId id="2147483651" r:id="rId5"/>
    <p:sldLayoutId id="2147483660" r:id="rId6"/>
    <p:sldLayoutId id="2147483662" r:id="rId7"/>
    <p:sldLayoutId id="2147483653" r:id="rId8"/>
    <p:sldLayoutId id="2147483665" r:id="rId9"/>
    <p:sldLayoutId id="2147483654" r:id="rId10"/>
    <p:sldLayoutId id="2147483663" r:id="rId11"/>
    <p:sldLayoutId id="2147483656" r:id="rId12"/>
    <p:sldLayoutId id="2147483657" r:id="rId13"/>
    <p:sldLayoutId id="2147483655" r:id="rId14"/>
    <p:sldLayoutId id="2147483666" r:id="rId15"/>
  </p:sldLayoutIdLst>
  <p:timing>
    <p:tnLst>
      <p:par>
        <p:cTn id="1" dur="indefinite" restart="never" nodeType="tmRoot"/>
      </p:par>
    </p:tnLst>
  </p:timing>
  <p:txStyles>
    <p:titleStyle>
      <a:lvl1pPr algn="l" defTabSz="457200" rtl="0" eaLnBrk="1" latinLnBrk="0" hangingPunct="1">
        <a:spcBef>
          <a:spcPct val="0"/>
        </a:spcBef>
        <a:buNone/>
        <a:defRPr sz="4000" b="1" kern="1200">
          <a:solidFill>
            <a:srgbClr val="575659"/>
          </a:solidFill>
          <a:effectLst>
            <a:outerShdw dist="25400" dir="2700000" algn="tl" rotWithShape="0">
              <a:schemeClr val="bg1">
                <a:lumMod val="50000"/>
                <a:alpha val="25000"/>
              </a:schemeClr>
            </a:outerShdw>
          </a:effectLst>
          <a:latin typeface="Arial"/>
          <a:ea typeface="+mj-ea"/>
          <a:cs typeface="Arial"/>
        </a:defRPr>
      </a:lvl1pPr>
    </p:titleStyle>
    <p:bodyStyle>
      <a:lvl1pPr marL="0" indent="0" algn="l" defTabSz="457200" rtl="0" eaLnBrk="1" latinLnBrk="0" hangingPunct="1">
        <a:spcBef>
          <a:spcPct val="20000"/>
        </a:spcBef>
        <a:buClr>
          <a:schemeClr val="bg1">
            <a:lumMod val="85000"/>
          </a:schemeClr>
        </a:buClr>
        <a:buFont typeface="Lucida Grande"/>
        <a:buNone/>
        <a:defRPr sz="2800" b="1" kern="1200">
          <a:solidFill>
            <a:schemeClr val="tx1"/>
          </a:solidFill>
          <a:latin typeface="Arial"/>
          <a:ea typeface="+mn-ea"/>
          <a:cs typeface="Arial"/>
        </a:defRPr>
      </a:lvl1pPr>
      <a:lvl2pPr marL="742950" indent="-285750" algn="l" defTabSz="457200" rtl="0" eaLnBrk="1" latinLnBrk="0" hangingPunct="1">
        <a:lnSpc>
          <a:spcPct val="100000"/>
        </a:lnSpc>
        <a:spcBef>
          <a:spcPts val="1224"/>
        </a:spcBef>
        <a:spcAft>
          <a:spcPts val="0"/>
        </a:spcAft>
        <a:buClr>
          <a:schemeClr val="bg1">
            <a:lumMod val="85000"/>
          </a:schemeClr>
        </a:buClr>
        <a:buSzPct val="100000"/>
        <a:buFontTx/>
        <a:buBlip>
          <a:blip r:embed="rId17"/>
        </a:buBlip>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bg1">
            <a:lumMod val="65000"/>
          </a:schemeClr>
        </a:buClr>
        <a:buFont typeface="Lucida Grande"/>
        <a:buChar char="̲"/>
        <a:defRPr sz="2400" kern="1200">
          <a:solidFill>
            <a:schemeClr val="tx1"/>
          </a:solidFill>
          <a:latin typeface="Arial"/>
          <a:ea typeface="+mn-ea"/>
          <a:cs typeface="Arial"/>
        </a:defRPr>
      </a:lvl3pPr>
      <a:lvl4pPr marL="1371600" indent="0" algn="l" defTabSz="457200" rtl="0" eaLnBrk="1" latinLnBrk="0" hangingPunct="1">
        <a:spcBef>
          <a:spcPct val="20000"/>
        </a:spcBef>
        <a:buClr>
          <a:schemeClr val="bg1">
            <a:lumMod val="85000"/>
          </a:schemeClr>
        </a:buClr>
        <a:buFontTx/>
        <a:buNone/>
        <a:defRPr sz="2000" kern="1200">
          <a:solidFill>
            <a:schemeClr val="tx1"/>
          </a:solidFill>
          <a:latin typeface="Arial"/>
          <a:ea typeface="+mn-ea"/>
          <a:cs typeface="Arial"/>
        </a:defRPr>
      </a:lvl4pPr>
      <a:lvl5pPr marL="1828800" indent="0" algn="l" defTabSz="457200" rtl="0" eaLnBrk="1" latinLnBrk="0" hangingPunct="1">
        <a:spcBef>
          <a:spcPct val="20000"/>
        </a:spcBef>
        <a:buClr>
          <a:schemeClr val="bg1">
            <a:lumMod val="85000"/>
          </a:schemeClr>
        </a:buClr>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emf"/><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410.psd"/>
          <p:cNvPicPr>
            <a:picLocks noChangeAspect="1"/>
          </p:cNvPicPr>
          <p:nvPr/>
        </p:nvPicPr>
        <p:blipFill rotWithShape="1">
          <a:blip r:embed="rId2" cstate="screen">
            <a:alphaModFix/>
            <a:extLst>
              <a:ext uri="{BEBA8EAE-BF5A-486C-A8C5-ECC9F3942E4B}">
                <a14:imgProps xmlns:a14="http://schemas.microsoft.com/office/drawing/2010/main" xmlns="">
                  <a14:imgLayer r:embed="rId3">
                    <a14:imgEffect>
                      <a14:brightnessContrast bright="2000"/>
                    </a14:imgEffect>
                  </a14:imgLayer>
                </a14:imgProps>
              </a:ext>
              <a:ext uri="{28A0092B-C50C-407E-A947-70E740481C1C}">
                <a14:useLocalDpi xmlns:a14="http://schemas.microsoft.com/office/drawing/2010/main" xmlns=""/>
              </a:ext>
            </a:extLst>
          </a:blip>
          <a:srcRect t="7907" b="-7917"/>
          <a:stretch/>
        </p:blipFill>
        <p:spPr>
          <a:xfrm>
            <a:off x="0" y="0"/>
            <a:ext cx="9144000" cy="6830568"/>
          </a:xfrm>
          <a:prstGeom prst="rect">
            <a:avLst/>
          </a:prstGeom>
        </p:spPr>
      </p:pic>
      <p:sp>
        <p:nvSpPr>
          <p:cNvPr id="7" name="Subtitle 6"/>
          <p:cNvSpPr>
            <a:spLocks noGrp="1"/>
          </p:cNvSpPr>
          <p:nvPr>
            <p:ph type="subTitle" idx="1"/>
          </p:nvPr>
        </p:nvSpPr>
        <p:spPr>
          <a:xfrm>
            <a:off x="0" y="1904047"/>
            <a:ext cx="9144000" cy="642555"/>
          </a:xfrm>
        </p:spPr>
        <p:txBody>
          <a:bodyPr/>
          <a:lstStyle/>
          <a:p>
            <a:r>
              <a:rPr lang="en-US" dirty="0" smtClean="0">
                <a:solidFill>
                  <a:srgbClr val="575659"/>
                </a:solidFill>
              </a:rPr>
              <a:t>Facility Asset Management</a:t>
            </a:r>
            <a:endParaRPr lang="en-US" dirty="0">
              <a:solidFill>
                <a:srgbClr val="575659"/>
              </a:solidFill>
            </a:endParaRPr>
          </a:p>
        </p:txBody>
      </p:sp>
      <p:sp>
        <p:nvSpPr>
          <p:cNvPr id="6" name="Title 5"/>
          <p:cNvSpPr>
            <a:spLocks noGrp="1"/>
          </p:cNvSpPr>
          <p:nvPr>
            <p:ph type="ctrTitle"/>
          </p:nvPr>
        </p:nvSpPr>
        <p:spPr>
          <a:xfrm>
            <a:off x="0" y="1073743"/>
            <a:ext cx="9144000" cy="834120"/>
          </a:xfrm>
        </p:spPr>
        <p:txBody>
          <a:bodyPr>
            <a:normAutofit/>
          </a:bodyPr>
          <a:lstStyle/>
          <a:p>
            <a:r>
              <a:rPr lang="en-US" dirty="0" smtClean="0">
                <a:solidFill>
                  <a:srgbClr val="901F16"/>
                </a:solidFill>
              </a:rPr>
              <a:t>PROFESSION ON THE RISE</a:t>
            </a:r>
          </a:p>
        </p:txBody>
      </p:sp>
      <p:sp>
        <p:nvSpPr>
          <p:cNvPr id="8" name="Rectangle 7"/>
          <p:cNvSpPr/>
          <p:nvPr/>
        </p:nvSpPr>
        <p:spPr>
          <a:xfrm>
            <a:off x="0" y="1"/>
            <a:ext cx="9144000" cy="586825"/>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9" name="Rectangle 14"/>
          <p:cNvSpPr/>
          <p:nvPr/>
        </p:nvSpPr>
        <p:spPr>
          <a:xfrm>
            <a:off x="1726882" y="451124"/>
            <a:ext cx="7417118" cy="162345"/>
          </a:xfrm>
          <a:custGeom>
            <a:avLst/>
            <a:gdLst>
              <a:gd name="connsiteX0" fmla="*/ 0 w 5949417"/>
              <a:gd name="connsiteY0" fmla="*/ 0 h 99943"/>
              <a:gd name="connsiteX1" fmla="*/ 5949417 w 5949417"/>
              <a:gd name="connsiteY1" fmla="*/ 0 h 99943"/>
              <a:gd name="connsiteX2" fmla="*/ 5949417 w 5949417"/>
              <a:gd name="connsiteY2" fmla="*/ 99943 h 99943"/>
              <a:gd name="connsiteX3" fmla="*/ 0 w 5949417"/>
              <a:gd name="connsiteY3" fmla="*/ 99943 h 99943"/>
              <a:gd name="connsiteX4" fmla="*/ 0 w 5949417"/>
              <a:gd name="connsiteY4" fmla="*/ 0 h 99943"/>
              <a:gd name="connsiteX0" fmla="*/ 169333 w 5949417"/>
              <a:gd name="connsiteY0" fmla="*/ 4234 h 99943"/>
              <a:gd name="connsiteX1" fmla="*/ 5949417 w 5949417"/>
              <a:gd name="connsiteY1" fmla="*/ 0 h 99943"/>
              <a:gd name="connsiteX2" fmla="*/ 5949417 w 5949417"/>
              <a:gd name="connsiteY2" fmla="*/ 99943 h 99943"/>
              <a:gd name="connsiteX3" fmla="*/ 0 w 5949417"/>
              <a:gd name="connsiteY3" fmla="*/ 99943 h 99943"/>
              <a:gd name="connsiteX4" fmla="*/ 169333 w 5949417"/>
              <a:gd name="connsiteY4" fmla="*/ 4234 h 99943"/>
              <a:gd name="connsiteX0" fmla="*/ 46566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46566 w 5949417"/>
              <a:gd name="connsiteY4" fmla="*/ 0 h 104176"/>
              <a:gd name="connsiteX0" fmla="*/ 109749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109749 w 5949417"/>
              <a:gd name="connsiteY4" fmla="*/ 0 h 104176"/>
              <a:gd name="connsiteX0" fmla="*/ 65520 w 5949417"/>
              <a:gd name="connsiteY0" fmla="*/ 0 h 104176"/>
              <a:gd name="connsiteX1" fmla="*/ 5949417 w 5949417"/>
              <a:gd name="connsiteY1" fmla="*/ 4233 h 104176"/>
              <a:gd name="connsiteX2" fmla="*/ 5949417 w 5949417"/>
              <a:gd name="connsiteY2" fmla="*/ 104176 h 104176"/>
              <a:gd name="connsiteX3" fmla="*/ 0 w 5949417"/>
              <a:gd name="connsiteY3" fmla="*/ 104176 h 104176"/>
              <a:gd name="connsiteX4" fmla="*/ 65520 w 5949417"/>
              <a:gd name="connsiteY4" fmla="*/ 0 h 10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417" h="104176">
                <a:moveTo>
                  <a:pt x="65520" y="0"/>
                </a:moveTo>
                <a:lnTo>
                  <a:pt x="5949417" y="4233"/>
                </a:lnTo>
                <a:lnTo>
                  <a:pt x="5949417" y="104176"/>
                </a:lnTo>
                <a:lnTo>
                  <a:pt x="0" y="104176"/>
                </a:lnTo>
                <a:lnTo>
                  <a:pt x="6552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73738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 y="0"/>
            <a:ext cx="9143998" cy="6315494"/>
          </a:xfrm>
          <a:prstGeom prst="rect">
            <a:avLst/>
          </a:prstGeom>
        </p:spPr>
      </p:pic>
      <p:sp>
        <p:nvSpPr>
          <p:cNvPr id="2" name="Title 1"/>
          <p:cNvSpPr>
            <a:spLocks noGrp="1"/>
          </p:cNvSpPr>
          <p:nvPr>
            <p:ph type="ctrTitle"/>
          </p:nvPr>
        </p:nvSpPr>
        <p:spPr>
          <a:xfrm>
            <a:off x="340850" y="3791601"/>
            <a:ext cx="8439948" cy="1073386"/>
          </a:xfrm>
          <a:solidFill>
            <a:schemeClr val="bg1"/>
          </a:solidFill>
          <a:ln w="76200" cmpd="sng">
            <a:solidFill>
              <a:srgbClr val="575659"/>
            </a:solidFill>
          </a:ln>
        </p:spPr>
        <p:txBody>
          <a:bodyPr anchor="ctr"/>
          <a:lstStyle/>
          <a:p>
            <a:pPr algn="ctr"/>
            <a:r>
              <a:rPr lang="en-US" dirty="0" smtClean="0">
                <a:solidFill>
                  <a:srgbClr val="575659"/>
                </a:solidFill>
              </a:rPr>
              <a:t>Growing Opportunity</a:t>
            </a:r>
            <a:endParaRPr lang="en-US" dirty="0">
              <a:solidFill>
                <a:srgbClr val="575659"/>
              </a:solidFill>
            </a:endParaRPr>
          </a:p>
        </p:txBody>
      </p:sp>
    </p:spTree>
    <p:extLst>
      <p:ext uri="{BB962C8B-B14F-4D97-AF65-F5344CB8AC3E}">
        <p14:creationId xmlns:p14="http://schemas.microsoft.com/office/powerpoint/2010/main" xmlns="" val="1197807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80317" y="1083532"/>
            <a:ext cx="6990460" cy="5152817"/>
            <a:chOff x="0" y="0"/>
            <a:chExt cx="9144000" cy="6740237"/>
          </a:xfrm>
        </p:grpSpPr>
        <p:cxnSp>
          <p:nvCxnSpPr>
            <p:cNvPr id="6" name="Straight Connector 5"/>
            <p:cNvCxnSpPr/>
            <p:nvPr/>
          </p:nvCxnSpPr>
          <p:spPr>
            <a:xfrm>
              <a:off x="0" y="6096000"/>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7344697" y="6268289"/>
              <a:ext cx="1799303" cy="4719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041" y="6214432"/>
              <a:ext cx="990600" cy="225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collaboration.jpg"/>
            <p:cNvPicPr>
              <a:picLocks noChangeAspect="1"/>
            </p:cNvPicPr>
            <p:nvPr/>
          </p:nvPicPr>
          <p:blipFill>
            <a:blip r:embed="rId5" cstate="print"/>
            <a:stretch>
              <a:fillRect/>
            </a:stretch>
          </p:blipFill>
          <p:spPr>
            <a:xfrm>
              <a:off x="457200" y="0"/>
              <a:ext cx="8001000" cy="5898742"/>
            </a:xfrm>
            <a:prstGeom prst="rect">
              <a:avLst/>
            </a:prstGeom>
          </p:spPr>
        </p:pic>
      </p:grpSp>
      <p:sp>
        <p:nvSpPr>
          <p:cNvPr id="2" name="Title 1"/>
          <p:cNvSpPr>
            <a:spLocks noGrp="1"/>
          </p:cNvSpPr>
          <p:nvPr>
            <p:ph type="title"/>
          </p:nvPr>
        </p:nvSpPr>
        <p:spPr>
          <a:noFill/>
        </p:spPr>
        <p:txBody>
          <a:bodyPr/>
          <a:lstStyle/>
          <a:p>
            <a:r>
              <a:rPr lang="en-US" dirty="0" smtClean="0"/>
              <a:t>Facility Management</a:t>
            </a:r>
            <a:endParaRPr lang="en-US" dirty="0"/>
          </a:p>
        </p:txBody>
      </p:sp>
    </p:spTree>
    <p:extLst>
      <p:ext uri="{BB962C8B-B14F-4D97-AF65-F5344CB8AC3E}">
        <p14:creationId xmlns:p14="http://schemas.microsoft.com/office/powerpoint/2010/main" xmlns="" val="1445222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The CRS Center</a:t>
            </a:r>
            <a:endParaRPr lang="en-US" dirty="0"/>
          </a:p>
        </p:txBody>
      </p:sp>
      <p:sp>
        <p:nvSpPr>
          <p:cNvPr id="5" name="Content Placeholder 4"/>
          <p:cNvSpPr>
            <a:spLocks noGrp="1"/>
          </p:cNvSpPr>
          <p:nvPr>
            <p:ph idx="1"/>
          </p:nvPr>
        </p:nvSpPr>
        <p:spPr/>
        <p:txBody>
          <a:bodyPr>
            <a:normAutofit/>
          </a:bodyPr>
          <a:lstStyle/>
          <a:p>
            <a:r>
              <a:rPr lang="en-US" sz="2400" b="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CRS Center </a:t>
            </a:r>
            <a:r>
              <a:rPr lang="en-US" sz="2400" b="0" dirty="0">
                <a:latin typeface="Arial" panose="020B0604020202020204" pitchFamily="34" charset="0"/>
                <a:cs typeface="Arial" panose="020B0604020202020204" pitchFamily="34" charset="0"/>
              </a:rPr>
              <a:t>began operations in 1990 with an endowment from the Texas based architecture firm </a:t>
            </a:r>
            <a:r>
              <a:rPr lang="en-US" sz="2400" b="0" dirty="0" smtClean="0">
                <a:latin typeface="Arial" panose="020B0604020202020204" pitchFamily="34" charset="0"/>
                <a:cs typeface="Arial" panose="020B0604020202020204" pitchFamily="34" charset="0"/>
              </a:rPr>
              <a:t/>
            </a:r>
            <a:br>
              <a:rPr lang="en-US" sz="2400" b="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Caudill </a:t>
            </a:r>
            <a:r>
              <a:rPr lang="en-US" sz="2400" b="0" dirty="0">
                <a:latin typeface="Arial" panose="020B0604020202020204" pitchFamily="34" charset="0"/>
                <a:cs typeface="Arial" panose="020B0604020202020204" pitchFamily="34" charset="0"/>
              </a:rPr>
              <a:t>Rowlett </a:t>
            </a:r>
            <a:r>
              <a:rPr lang="en-US" sz="2400" b="0" dirty="0" smtClean="0">
                <a:latin typeface="Arial" panose="020B0604020202020204" pitchFamily="34" charset="0"/>
                <a:cs typeface="Arial" panose="020B0604020202020204" pitchFamily="34" charset="0"/>
              </a:rPr>
              <a:t>Scott</a:t>
            </a:r>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The Center’s activities focus on the generation and dissemination of knowledge, education and service to professions concerned with the design, construction </a:t>
            </a:r>
            <a:r>
              <a:rPr lang="en-US" sz="2400" b="0" dirty="0" smtClean="0">
                <a:latin typeface="Arial" panose="020B0604020202020204" pitchFamily="34" charset="0"/>
                <a:cs typeface="Arial" panose="020B0604020202020204" pitchFamily="34" charset="0"/>
              </a:rPr>
              <a:t/>
            </a:r>
            <a:br>
              <a:rPr lang="en-US" sz="2400" b="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and </a:t>
            </a:r>
            <a:r>
              <a:rPr lang="en-US" sz="2400" b="0" dirty="0">
                <a:latin typeface="Arial" panose="020B0604020202020204" pitchFamily="34" charset="0"/>
                <a:cs typeface="Arial" panose="020B0604020202020204" pitchFamily="34" charset="0"/>
              </a:rPr>
              <a:t>management of the built </a:t>
            </a:r>
            <a:r>
              <a:rPr lang="en-US" sz="2400" b="0" dirty="0" smtClean="0">
                <a:latin typeface="Arial" panose="020B0604020202020204" pitchFamily="34" charset="0"/>
                <a:cs typeface="Arial" panose="020B0604020202020204" pitchFamily="34" charset="0"/>
              </a:rPr>
              <a:t>environment</a:t>
            </a:r>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At the core of the Center’s philosophy is the concept </a:t>
            </a:r>
            <a:r>
              <a:rPr lang="en-US" sz="2400" b="0" dirty="0" smtClean="0">
                <a:latin typeface="Arial" panose="020B0604020202020204" pitchFamily="34" charset="0"/>
                <a:cs typeface="Arial" panose="020B0604020202020204" pitchFamily="34" charset="0"/>
              </a:rPr>
              <a:t/>
            </a:r>
            <a:br>
              <a:rPr lang="en-US" sz="2400" b="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that  …</a:t>
            </a:r>
            <a:endParaRPr lang="en-US" sz="2400" b="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xmlns="" val="25683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The CRS Center</a:t>
            </a:r>
            <a:endParaRPr lang="en-US" dirty="0"/>
          </a:p>
        </p:txBody>
      </p:sp>
      <p:pic>
        <p:nvPicPr>
          <p:cNvPr id="5" name="Picture 4" descr="architecture by team 027.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459104" y="1446668"/>
            <a:ext cx="4198069" cy="4468122"/>
          </a:xfrm>
          <a:prstGeom prst="rect">
            <a:avLst/>
          </a:prstGeom>
        </p:spPr>
      </p:pic>
      <p:sp>
        <p:nvSpPr>
          <p:cNvPr id="6" name="TextBox 5"/>
          <p:cNvSpPr txBox="1"/>
          <p:nvPr/>
        </p:nvSpPr>
        <p:spPr>
          <a:xfrm>
            <a:off x="6793253" y="5776290"/>
            <a:ext cx="1486151" cy="276999"/>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Bill Caudill, FAIA</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868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The CRS Center</a:t>
            </a:r>
            <a:endParaRPr lang="en-US" dirty="0"/>
          </a:p>
        </p:txBody>
      </p:sp>
      <p:sp>
        <p:nvSpPr>
          <p:cNvPr id="4" name="Content Placeholder 3"/>
          <p:cNvSpPr>
            <a:spLocks noGrp="1"/>
          </p:cNvSpPr>
          <p:nvPr>
            <p:ph sz="half" idx="2"/>
          </p:nvPr>
        </p:nvSpPr>
        <p:spPr/>
        <p:txBody>
          <a:bodyPr/>
          <a:lstStyle/>
          <a:p>
            <a:r>
              <a:rPr lang="en-US" dirty="0" smtClean="0"/>
              <a:t>And …</a:t>
            </a:r>
            <a:endParaRPr lang="en-US" dirty="0"/>
          </a:p>
        </p:txBody>
      </p:sp>
      <p:pic>
        <p:nvPicPr>
          <p:cNvPr id="5" name="Picture 4" descr="architecture by team 199.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473340" y="1192090"/>
            <a:ext cx="4237149" cy="4956753"/>
          </a:xfrm>
          <a:prstGeom prst="rect">
            <a:avLst/>
          </a:prstGeom>
        </p:spPr>
      </p:pic>
      <p:sp>
        <p:nvSpPr>
          <p:cNvPr id="6" name="TextBox 5"/>
          <p:cNvSpPr txBox="1"/>
          <p:nvPr/>
        </p:nvSpPr>
        <p:spPr>
          <a:xfrm>
            <a:off x="6793253" y="5776290"/>
            <a:ext cx="1486151" cy="276999"/>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Bill Caudill, FAIA</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408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Facility Management Program</a:t>
            </a:r>
            <a:endParaRPr lang="en-US" dirty="0"/>
          </a:p>
        </p:txBody>
      </p:sp>
      <p:sp>
        <p:nvSpPr>
          <p:cNvPr id="5" name="Content Placeholder 4"/>
          <p:cNvSpPr>
            <a:spLocks noGrp="1"/>
          </p:cNvSpPr>
          <p:nvPr>
            <p:ph idx="1"/>
          </p:nvPr>
        </p:nvSpPr>
        <p:spPr/>
        <p:txBody>
          <a:bodyPr>
            <a:noAutofit/>
          </a:bodyPr>
          <a:lstStyle/>
          <a:p>
            <a:pPr marL="285750" indent="-285750">
              <a:spcBef>
                <a:spcPts val="800"/>
              </a:spcBef>
              <a:spcAft>
                <a:spcPts val="800"/>
              </a:spcAft>
              <a:buFont typeface="Arial"/>
              <a:buChar char="•"/>
            </a:pPr>
            <a:r>
              <a:rPr lang="en-US" sz="1800" b="0" dirty="0">
                <a:solidFill>
                  <a:srgbClr val="000000"/>
                </a:solidFill>
                <a:latin typeface="Arial" panose="020B0604020202020204" pitchFamily="34" charset="0"/>
                <a:cs typeface="Arial" panose="020B0604020202020204" pitchFamily="34" charset="0"/>
              </a:rPr>
              <a:t>The FM Program formally began in </a:t>
            </a:r>
            <a:r>
              <a:rPr lang="en-US" sz="2000" dirty="0">
                <a:solidFill>
                  <a:srgbClr val="000000"/>
                </a:solidFill>
                <a:latin typeface="Arial" panose="020B0604020202020204" pitchFamily="34" charset="0"/>
                <a:cs typeface="Arial" panose="020B0604020202020204" pitchFamily="34" charset="0"/>
              </a:rPr>
              <a:t>1999</a:t>
            </a:r>
            <a:r>
              <a:rPr lang="en-US" sz="1800" b="0" dirty="0">
                <a:solidFill>
                  <a:srgbClr val="000000"/>
                </a:solidFill>
                <a:latin typeface="Arial" panose="020B0604020202020204" pitchFamily="34" charset="0"/>
                <a:cs typeface="Arial" panose="020B0604020202020204" pitchFamily="34" charset="0"/>
              </a:rPr>
              <a:t> with a graduate certificate in Facility Management administered by the CRS Center</a:t>
            </a:r>
            <a:r>
              <a:rPr lang="en-US" sz="1800" b="0" dirty="0" smtClean="0">
                <a:solidFill>
                  <a:srgbClr val="000000"/>
                </a:solidFill>
                <a:latin typeface="Arial" panose="020B0604020202020204" pitchFamily="34" charset="0"/>
                <a:cs typeface="Arial" panose="020B0604020202020204" pitchFamily="34" charset="0"/>
              </a:rPr>
              <a:t>. </a:t>
            </a:r>
            <a:r>
              <a:rPr lang="en-US" sz="1800" b="0" dirty="0">
                <a:solidFill>
                  <a:srgbClr val="000000"/>
                </a:solidFill>
                <a:latin typeface="Arial" panose="020B0604020202020204" pitchFamily="34" charset="0"/>
                <a:cs typeface="Arial" panose="020B0604020202020204" pitchFamily="34" charset="0"/>
              </a:rPr>
              <a:t>The certificate is available to any student enrolled in a graduate degree program at Texas A&amp;M </a:t>
            </a:r>
            <a:r>
              <a:rPr lang="en-US" sz="1800" b="0" dirty="0" smtClean="0">
                <a:solidFill>
                  <a:srgbClr val="000000"/>
                </a:solidFill>
                <a:latin typeface="Arial" panose="020B0604020202020204" pitchFamily="34" charset="0"/>
                <a:cs typeface="Arial" panose="020B0604020202020204" pitchFamily="34" charset="0"/>
              </a:rPr>
              <a:t>University</a:t>
            </a:r>
            <a:endParaRPr lang="en-US" sz="1800" b="0" dirty="0">
              <a:solidFill>
                <a:srgbClr val="000000"/>
              </a:solidFill>
              <a:latin typeface="Arial" panose="020B0604020202020204" pitchFamily="34" charset="0"/>
              <a:cs typeface="Arial" panose="020B0604020202020204" pitchFamily="34" charset="0"/>
            </a:endParaRPr>
          </a:p>
          <a:p>
            <a:pPr marL="285750" indent="-285750">
              <a:spcBef>
                <a:spcPts val="800"/>
              </a:spcBef>
              <a:spcAft>
                <a:spcPts val="800"/>
              </a:spcAft>
              <a:buFont typeface="Arial"/>
              <a:buChar char="•"/>
            </a:pPr>
            <a:r>
              <a:rPr lang="en-US" sz="1800" b="0" dirty="0">
                <a:solidFill>
                  <a:srgbClr val="000000"/>
                </a:solidFill>
                <a:latin typeface="Arial" panose="020B0604020202020204" pitchFamily="34" charset="0"/>
                <a:cs typeface="Arial" panose="020B0604020202020204" pitchFamily="34" charset="0"/>
              </a:rPr>
              <a:t>The program has awarded </a:t>
            </a:r>
            <a:r>
              <a:rPr lang="en-US" sz="2000" dirty="0">
                <a:solidFill>
                  <a:srgbClr val="000000"/>
                </a:solidFill>
                <a:latin typeface="Arial" panose="020B0604020202020204" pitchFamily="34" charset="0"/>
                <a:cs typeface="Arial" panose="020B0604020202020204" pitchFamily="34" charset="0"/>
              </a:rPr>
              <a:t>69</a:t>
            </a:r>
            <a:r>
              <a:rPr lang="en-US" sz="1800" b="0" dirty="0">
                <a:solidFill>
                  <a:srgbClr val="000000"/>
                </a:solidFill>
                <a:latin typeface="Arial" panose="020B0604020202020204" pitchFamily="34" charset="0"/>
                <a:cs typeface="Arial" panose="020B0604020202020204" pitchFamily="34" charset="0"/>
              </a:rPr>
              <a:t> certificates to </a:t>
            </a:r>
            <a:r>
              <a:rPr lang="en-US" sz="1800" b="0" dirty="0" smtClean="0">
                <a:solidFill>
                  <a:srgbClr val="000000"/>
                </a:solidFill>
                <a:latin typeface="Arial" panose="020B0604020202020204" pitchFamily="34" charset="0"/>
                <a:cs typeface="Arial" panose="020B0604020202020204" pitchFamily="34" charset="0"/>
              </a:rPr>
              <a:t>date</a:t>
            </a:r>
            <a:endParaRPr lang="en-US" sz="1800" b="0" dirty="0">
              <a:solidFill>
                <a:srgbClr val="000000"/>
              </a:solidFill>
              <a:latin typeface="Arial" panose="020B0604020202020204" pitchFamily="34" charset="0"/>
              <a:cs typeface="Arial" panose="020B0604020202020204" pitchFamily="34" charset="0"/>
            </a:endParaRPr>
          </a:p>
          <a:p>
            <a:pPr marL="285750" indent="-285750">
              <a:spcBef>
                <a:spcPts val="800"/>
              </a:spcBef>
              <a:spcAft>
                <a:spcPts val="800"/>
              </a:spcAft>
              <a:buFont typeface="Arial"/>
              <a:buChar char="•"/>
            </a:pPr>
            <a:r>
              <a:rPr lang="en-US" sz="1800" b="0" dirty="0">
                <a:solidFill>
                  <a:srgbClr val="000000"/>
                </a:solidFill>
                <a:latin typeface="Arial" panose="020B0604020202020204" pitchFamily="34" charset="0"/>
                <a:cs typeface="Arial" panose="020B0604020202020204" pitchFamily="34" charset="0"/>
              </a:rPr>
              <a:t>An academic minor in Facility Management was approved by Texas A&amp;M University for introduction and that program joined its elder sibling in </a:t>
            </a:r>
            <a:r>
              <a:rPr lang="en-US" sz="1800" b="0" dirty="0" smtClean="0">
                <a:solidFill>
                  <a:srgbClr val="000000"/>
                </a:solidFill>
                <a:latin typeface="Arial" panose="020B0604020202020204" pitchFamily="34" charset="0"/>
                <a:cs typeface="Arial" panose="020B0604020202020204" pitchFamily="34" charset="0"/>
              </a:rPr>
              <a:t/>
            </a:r>
            <a:br>
              <a:rPr lang="en-US" sz="1800" b="0" dirty="0" smtClean="0">
                <a:solidFill>
                  <a:srgbClr val="000000"/>
                </a:solidFill>
                <a:latin typeface="Arial" panose="020B0604020202020204" pitchFamily="34" charset="0"/>
                <a:cs typeface="Arial" panose="020B0604020202020204" pitchFamily="34" charset="0"/>
              </a:rPr>
            </a:br>
            <a:r>
              <a:rPr lang="en-US" sz="2000" dirty="0" smtClean="0">
                <a:solidFill>
                  <a:srgbClr val="000000"/>
                </a:solidFill>
                <a:latin typeface="Arial" panose="020B0604020202020204" pitchFamily="34" charset="0"/>
                <a:cs typeface="Arial" panose="020B0604020202020204" pitchFamily="34" charset="0"/>
              </a:rPr>
              <a:t>Fall </a:t>
            </a:r>
            <a:r>
              <a:rPr lang="en-US" sz="2000" dirty="0">
                <a:solidFill>
                  <a:srgbClr val="000000"/>
                </a:solidFill>
                <a:latin typeface="Arial" panose="020B0604020202020204" pitchFamily="34" charset="0"/>
                <a:cs typeface="Arial" panose="020B0604020202020204" pitchFamily="34" charset="0"/>
              </a:rPr>
              <a:t>2013</a:t>
            </a:r>
            <a:r>
              <a:rPr lang="en-US" sz="1800" b="0" dirty="0">
                <a:solidFill>
                  <a:srgbClr val="000000"/>
                </a:solidFill>
                <a:latin typeface="Arial" panose="020B0604020202020204" pitchFamily="34" charset="0"/>
                <a:cs typeface="Arial" panose="020B0604020202020204" pitchFamily="34" charset="0"/>
              </a:rPr>
              <a:t>.  The minor is administered by the department of Construction Science in conjunction with the CRS Center and current enrollment is at </a:t>
            </a:r>
            <a:r>
              <a:rPr lang="en-US" sz="1800" b="0" dirty="0" smtClean="0">
                <a:solidFill>
                  <a:srgbClr val="000000"/>
                </a:solidFill>
                <a:latin typeface="Arial" panose="020B0604020202020204" pitchFamily="34" charset="0"/>
                <a:cs typeface="Arial" panose="020B0604020202020204" pitchFamily="34" charset="0"/>
              </a:rPr>
              <a:t/>
            </a:r>
            <a:br>
              <a:rPr lang="en-US" sz="1800" b="0" dirty="0" smtClean="0">
                <a:solidFill>
                  <a:srgbClr val="000000"/>
                </a:solidFill>
                <a:latin typeface="Arial" panose="020B0604020202020204" pitchFamily="34" charset="0"/>
                <a:cs typeface="Arial" panose="020B0604020202020204" pitchFamily="34" charset="0"/>
              </a:rPr>
            </a:br>
            <a:r>
              <a:rPr lang="en-US" sz="2000" dirty="0" smtClean="0">
                <a:solidFill>
                  <a:srgbClr val="000000"/>
                </a:solidFill>
                <a:latin typeface="Arial" panose="020B0604020202020204" pitchFamily="34" charset="0"/>
                <a:cs typeface="Arial" panose="020B0604020202020204" pitchFamily="34" charset="0"/>
              </a:rPr>
              <a:t>24</a:t>
            </a:r>
            <a:r>
              <a:rPr lang="en-US" sz="1800" b="0" dirty="0" smtClean="0">
                <a:solidFill>
                  <a:srgbClr val="000000"/>
                </a:solidFill>
                <a:latin typeface="Arial" panose="020B0604020202020204" pitchFamily="34" charset="0"/>
                <a:cs typeface="Arial" panose="020B0604020202020204" pitchFamily="34" charset="0"/>
              </a:rPr>
              <a:t> students</a:t>
            </a:r>
            <a:endParaRPr lang="en-US" sz="1800" b="0" dirty="0">
              <a:solidFill>
                <a:srgbClr val="000000"/>
              </a:solidFill>
              <a:latin typeface="Arial" panose="020B0604020202020204" pitchFamily="34" charset="0"/>
              <a:cs typeface="Arial" panose="020B0604020202020204" pitchFamily="34" charset="0"/>
            </a:endParaRPr>
          </a:p>
          <a:p>
            <a:pPr marL="285750" indent="-285750">
              <a:spcBef>
                <a:spcPts val="800"/>
              </a:spcBef>
              <a:spcAft>
                <a:spcPts val="800"/>
              </a:spcAft>
              <a:buFont typeface="Arial"/>
              <a:buChar char="•"/>
            </a:pPr>
            <a:r>
              <a:rPr lang="en-US" sz="1800" b="0" dirty="0">
                <a:solidFill>
                  <a:srgbClr val="000000"/>
                </a:solidFill>
                <a:latin typeface="Arial" panose="020B0604020202020204" pitchFamily="34" charset="0"/>
                <a:cs typeface="Arial" panose="020B0604020202020204" pitchFamily="34" charset="0"/>
              </a:rPr>
              <a:t>The first students are expected to graduate with a minor in </a:t>
            </a:r>
            <a:r>
              <a:rPr lang="en-US" sz="2000" dirty="0">
                <a:solidFill>
                  <a:srgbClr val="000000"/>
                </a:solidFill>
                <a:latin typeface="Arial" panose="020B0604020202020204" pitchFamily="34" charset="0"/>
                <a:cs typeface="Arial" panose="020B0604020202020204" pitchFamily="34" charset="0"/>
              </a:rPr>
              <a:t>Spring </a:t>
            </a:r>
            <a:r>
              <a:rPr lang="en-US" sz="2000" dirty="0" smtClean="0">
                <a:solidFill>
                  <a:srgbClr val="000000"/>
                </a:solidFill>
                <a:latin typeface="Arial" panose="020B0604020202020204" pitchFamily="34" charset="0"/>
                <a:cs typeface="Arial" panose="020B0604020202020204" pitchFamily="34" charset="0"/>
              </a:rPr>
              <a:t>2015</a:t>
            </a:r>
            <a:endParaRPr lang="en-US" sz="1800" b="0" dirty="0">
              <a:solidFill>
                <a:srgbClr val="000000"/>
              </a:solidFill>
              <a:latin typeface="Arial" panose="020B0604020202020204" pitchFamily="34" charset="0"/>
              <a:cs typeface="Arial" panose="020B0604020202020204" pitchFamily="34" charset="0"/>
            </a:endParaRPr>
          </a:p>
          <a:p>
            <a:pPr marL="285750" indent="-285750">
              <a:spcBef>
                <a:spcPts val="800"/>
              </a:spcBef>
              <a:spcAft>
                <a:spcPts val="800"/>
              </a:spcAft>
              <a:buFont typeface="Arial"/>
              <a:buChar char="•"/>
            </a:pPr>
            <a:r>
              <a:rPr lang="en-US" sz="1800" b="0" dirty="0">
                <a:solidFill>
                  <a:srgbClr val="000000"/>
                </a:solidFill>
                <a:latin typeface="Arial" panose="020B0604020202020204" pitchFamily="34" charset="0"/>
                <a:cs typeface="Arial" panose="020B0604020202020204" pitchFamily="34" charset="0"/>
              </a:rPr>
              <a:t>The Facility Management program relies heavily on the expertise, guidance and generosity of a </a:t>
            </a:r>
            <a:r>
              <a:rPr lang="en-US" sz="2000" dirty="0">
                <a:solidFill>
                  <a:srgbClr val="000000"/>
                </a:solidFill>
                <a:latin typeface="Arial" panose="020B0604020202020204" pitchFamily="34" charset="0"/>
                <a:cs typeface="Arial" panose="020B0604020202020204" pitchFamily="34" charset="0"/>
              </a:rPr>
              <a:t>Facility Management Industry </a:t>
            </a:r>
            <a:r>
              <a:rPr lang="en-US" sz="2000" dirty="0" smtClean="0">
                <a:solidFill>
                  <a:srgbClr val="000000"/>
                </a:solidFill>
                <a:latin typeface="Arial" panose="020B0604020202020204" pitchFamily="34" charset="0"/>
                <a:cs typeface="Arial" panose="020B0604020202020204" pitchFamily="34" charset="0"/>
              </a:rPr>
              <a:t>Council</a:t>
            </a:r>
            <a:endParaRPr lang="en-US" sz="1800" b="0" dirty="0">
              <a:solidFill>
                <a:srgbClr val="000000"/>
              </a:solidFill>
              <a:latin typeface="Arial" panose="020B0604020202020204" pitchFamily="34" charset="0"/>
              <a:cs typeface="Arial" panose="020B0604020202020204" pitchFamily="34" charset="0"/>
            </a:endParaRPr>
          </a:p>
          <a:p>
            <a:pPr>
              <a:spcBef>
                <a:spcPts val="800"/>
              </a:spcBef>
              <a:spcAft>
                <a:spcPts val="800"/>
              </a:spcAft>
            </a:pPr>
            <a:r>
              <a:rPr lang="en-US" sz="1800" b="0" dirty="0">
                <a:solidFill>
                  <a:srgbClr val="000000"/>
                </a:solidFill>
                <a:latin typeface="Arial" panose="020B0604020202020204" pitchFamily="34" charset="0"/>
                <a:cs typeface="Arial" panose="020B0604020202020204" pitchFamily="34" charset="0"/>
              </a:rPr>
              <a:t> </a:t>
            </a:r>
          </a:p>
          <a:p>
            <a:endParaRPr lang="en-US" sz="1800" dirty="0"/>
          </a:p>
        </p:txBody>
      </p:sp>
    </p:spTree>
    <p:extLst>
      <p:ext uri="{BB962C8B-B14F-4D97-AF65-F5344CB8AC3E}">
        <p14:creationId xmlns:p14="http://schemas.microsoft.com/office/powerpoint/2010/main" xmlns="" val="66417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Facility Management Programs</a:t>
            </a:r>
            <a:endParaRPr lang="en-US" dirty="0"/>
          </a:p>
        </p:txBody>
      </p:sp>
      <p:sp>
        <p:nvSpPr>
          <p:cNvPr id="5" name="Content Placeholder 4"/>
          <p:cNvSpPr>
            <a:spLocks noGrp="1"/>
          </p:cNvSpPr>
          <p:nvPr>
            <p:ph idx="1"/>
          </p:nvPr>
        </p:nvSpPr>
        <p:spPr/>
        <p:txBody>
          <a:bodyPr>
            <a:normAutofit fontScale="85000" lnSpcReduction="10000"/>
          </a:bodyPr>
          <a:lstStyle/>
          <a:p>
            <a:r>
              <a:rPr lang="en-US" sz="2600" u="sng" dirty="0" smtClean="0">
                <a:ea typeface="Arial"/>
              </a:rPr>
              <a:t>Undergraduate </a:t>
            </a:r>
            <a:r>
              <a:rPr lang="en-US" sz="2600" u="sng" dirty="0">
                <a:ea typeface="Arial"/>
              </a:rPr>
              <a:t>Minor</a:t>
            </a:r>
            <a:r>
              <a:rPr lang="en-US" sz="2600" b="0" dirty="0">
                <a:ea typeface="Arial"/>
              </a:rPr>
              <a:t> </a:t>
            </a:r>
            <a:r>
              <a:rPr lang="en-US" sz="2400" b="0" dirty="0" smtClean="0">
                <a:ea typeface="Arial"/>
              </a:rPr>
              <a:t/>
            </a:r>
            <a:br>
              <a:rPr lang="en-US" sz="2400" b="0" dirty="0" smtClean="0">
                <a:ea typeface="Arial"/>
              </a:rPr>
            </a:br>
            <a:r>
              <a:rPr lang="en-US" sz="2100" b="0" i="1" dirty="0" smtClean="0">
                <a:ea typeface="Arial"/>
              </a:rPr>
              <a:t>(</a:t>
            </a:r>
            <a:r>
              <a:rPr lang="en-US" sz="2100" b="0" i="1" dirty="0">
                <a:ea typeface="Arial"/>
              </a:rPr>
              <a:t>administered by Dept. of Construction Science</a:t>
            </a:r>
            <a:r>
              <a:rPr lang="en-US" sz="2100" i="1" dirty="0" smtClean="0">
                <a:ea typeface="Arial"/>
              </a:rPr>
              <a:t>)</a:t>
            </a:r>
          </a:p>
          <a:p>
            <a:r>
              <a:rPr lang="en-US" sz="2600" dirty="0" smtClean="0">
                <a:ea typeface="Arial"/>
              </a:rPr>
              <a:t/>
            </a:r>
            <a:br>
              <a:rPr lang="en-US" sz="2600" dirty="0" smtClean="0">
                <a:ea typeface="Arial"/>
              </a:rPr>
            </a:br>
            <a:r>
              <a:rPr lang="en-US" sz="2600" dirty="0" smtClean="0">
                <a:ea typeface="Arial"/>
              </a:rPr>
              <a:t>Requirements</a:t>
            </a:r>
            <a:endParaRPr lang="en-US" sz="2600" b="0" dirty="0" smtClean="0">
              <a:ea typeface="Arial"/>
            </a:endParaRPr>
          </a:p>
          <a:p>
            <a:pPr marL="342900" indent="-342900">
              <a:buFont typeface="Arial"/>
              <a:buChar char="•"/>
            </a:pPr>
            <a:r>
              <a:rPr lang="en-US" sz="2000" b="0" dirty="0" smtClean="0">
                <a:ea typeface="Arial"/>
              </a:rPr>
              <a:t>Minimum </a:t>
            </a:r>
            <a:r>
              <a:rPr lang="en-US" sz="2000" b="0" dirty="0">
                <a:ea typeface="Arial"/>
              </a:rPr>
              <a:t>18 credit hours (6 hours of required courses, 12 hours of elective courses</a:t>
            </a:r>
            <a:r>
              <a:rPr lang="en-US" sz="2000" b="0" dirty="0" smtClean="0">
                <a:ea typeface="Arial"/>
              </a:rPr>
              <a:t>)</a:t>
            </a:r>
            <a:r>
              <a:rPr lang="en-US" sz="2000" b="0" dirty="0">
                <a:ea typeface="Arial"/>
              </a:rPr>
              <a:t>
Minimum 6 credit hours at 300, 400 </a:t>
            </a:r>
            <a:r>
              <a:rPr lang="en-US" sz="2000" b="0" dirty="0" smtClean="0">
                <a:ea typeface="Arial"/>
              </a:rPr>
              <a:t>level</a:t>
            </a:r>
            <a:r>
              <a:rPr lang="en-US" sz="2000" b="0" dirty="0">
                <a:ea typeface="Arial"/>
              </a:rPr>
              <a:t>
No more than 6 credit hours can be double counted between student’s major and the FM </a:t>
            </a:r>
            <a:r>
              <a:rPr lang="en-US" sz="2000" b="0" dirty="0" smtClean="0">
                <a:ea typeface="Arial"/>
              </a:rPr>
              <a:t>minor</a:t>
            </a:r>
            <a:r>
              <a:rPr lang="en-US" sz="2000" b="0" dirty="0">
                <a:ea typeface="Arial"/>
              </a:rPr>
              <a:t>
At least 2 courses (6 credit hours) must be taken outside student’s  major </a:t>
            </a:r>
            <a:r>
              <a:rPr lang="en-US" sz="2000" b="0" dirty="0" smtClean="0">
                <a:ea typeface="Arial"/>
              </a:rPr>
              <a:t>area</a:t>
            </a:r>
            <a:r>
              <a:rPr lang="en-US" sz="2000" b="0" dirty="0">
                <a:ea typeface="Arial"/>
              </a:rPr>
              <a:t>
Student must make a “C” or better in all courses fo</a:t>
            </a:r>
            <a:r>
              <a:rPr lang="en-US" sz="2000" b="0" dirty="0"/>
              <a:t>r the minor</a:t>
            </a:r>
          </a:p>
          <a:p>
            <a:r>
              <a:rPr lang="en-US" dirty="0"/>
              <a:t>
</a:t>
            </a:r>
          </a:p>
          <a:p>
            <a:r>
              <a:rPr lang="en-US" dirty="0"/>
              <a:t>
</a:t>
            </a:r>
          </a:p>
        </p:txBody>
      </p:sp>
    </p:spTree>
    <p:extLst>
      <p:ext uri="{BB962C8B-B14F-4D97-AF65-F5344CB8AC3E}">
        <p14:creationId xmlns:p14="http://schemas.microsoft.com/office/powerpoint/2010/main" xmlns="" val="3669836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Facility Management Programs</a:t>
            </a:r>
            <a:endParaRPr lang="en-US" dirty="0"/>
          </a:p>
        </p:txBody>
      </p:sp>
      <p:sp>
        <p:nvSpPr>
          <p:cNvPr id="5" name="Content Placeholder 4"/>
          <p:cNvSpPr>
            <a:spLocks noGrp="1"/>
          </p:cNvSpPr>
          <p:nvPr>
            <p:ph idx="1"/>
          </p:nvPr>
        </p:nvSpPr>
        <p:spPr/>
        <p:txBody>
          <a:bodyPr>
            <a:normAutofit fontScale="92500" lnSpcReduction="20000"/>
          </a:bodyPr>
          <a:lstStyle/>
          <a:p>
            <a:r>
              <a:rPr lang="en-US" sz="2400" u="sng" dirty="0" smtClean="0">
                <a:ea typeface="Arial"/>
              </a:rPr>
              <a:t>Graduate Certificate</a:t>
            </a:r>
            <a:r>
              <a:rPr lang="en-US" sz="2400" b="0" dirty="0" smtClean="0">
                <a:ea typeface="Arial"/>
              </a:rPr>
              <a:t/>
            </a:r>
            <a:br>
              <a:rPr lang="en-US" sz="2400" b="0" dirty="0" smtClean="0">
                <a:ea typeface="Arial"/>
              </a:rPr>
            </a:br>
            <a:r>
              <a:rPr lang="en-US" sz="1900" b="0" i="1" dirty="0" smtClean="0">
                <a:ea typeface="Arial"/>
              </a:rPr>
              <a:t>(</a:t>
            </a:r>
            <a:r>
              <a:rPr lang="en-US" sz="1900" b="0" i="1" dirty="0">
                <a:ea typeface="Arial"/>
              </a:rPr>
              <a:t>administered by </a:t>
            </a:r>
            <a:r>
              <a:rPr lang="en-US" sz="1900" b="0" i="1" dirty="0" smtClean="0">
                <a:ea typeface="Arial"/>
              </a:rPr>
              <a:t>the CRS Center</a:t>
            </a:r>
            <a:r>
              <a:rPr lang="en-US" sz="1900" i="1" dirty="0" smtClean="0">
                <a:ea typeface="Arial"/>
              </a:rPr>
              <a:t>)</a:t>
            </a:r>
          </a:p>
          <a:p>
            <a:r>
              <a:rPr lang="en-US" sz="2400" dirty="0" smtClean="0">
                <a:ea typeface="Arial"/>
              </a:rPr>
              <a:t/>
            </a:r>
            <a:br>
              <a:rPr lang="en-US" sz="2400" dirty="0" smtClean="0">
                <a:ea typeface="Arial"/>
              </a:rPr>
            </a:br>
            <a:r>
              <a:rPr lang="en-US" sz="2400" dirty="0" smtClean="0">
                <a:ea typeface="Arial"/>
              </a:rPr>
              <a:t>Requirements</a:t>
            </a:r>
            <a:endParaRPr lang="en-US" b="0" dirty="0" smtClean="0">
              <a:ea typeface="Arial"/>
            </a:endParaRPr>
          </a:p>
          <a:p>
            <a:pPr marL="342900" indent="-342900">
              <a:buFont typeface="Arial"/>
              <a:buChar char="•"/>
            </a:pPr>
            <a:r>
              <a:rPr lang="en-US" sz="1800" b="0" dirty="0">
                <a:ea typeface="Arial"/>
              </a:rPr>
              <a:t>Minimum 15 credit hours of FM coursework </a:t>
            </a:r>
            <a:r>
              <a:rPr lang="en-US" sz="1800" b="0" dirty="0" smtClean="0">
                <a:ea typeface="Arial"/>
              </a:rPr>
              <a:t/>
            </a:r>
            <a:br>
              <a:rPr lang="en-US" sz="1800" b="0" dirty="0" smtClean="0">
                <a:ea typeface="Arial"/>
              </a:rPr>
            </a:br>
            <a:r>
              <a:rPr lang="en-US" sz="1800" b="0" dirty="0" smtClean="0">
                <a:ea typeface="Arial"/>
              </a:rPr>
              <a:t>(</a:t>
            </a:r>
            <a:r>
              <a:rPr lang="en-US" sz="1800" b="0" dirty="0">
                <a:ea typeface="Arial"/>
              </a:rPr>
              <a:t>3 hours of required courses, 12 hours of elective courses</a:t>
            </a:r>
            <a:r>
              <a:rPr lang="en-US" sz="1800" b="0" dirty="0" smtClean="0">
                <a:ea typeface="Arial"/>
              </a:rPr>
              <a:t>)</a:t>
            </a:r>
            <a:endParaRPr lang="en-US" sz="1800" b="0" dirty="0">
              <a:ea typeface="Arial"/>
            </a:endParaRPr>
          </a:p>
          <a:p>
            <a:pPr marL="342900" indent="-342900">
              <a:buFont typeface="Arial"/>
              <a:buChar char="•"/>
            </a:pPr>
            <a:r>
              <a:rPr lang="en-US" sz="1800" b="0" dirty="0">
                <a:ea typeface="Arial"/>
              </a:rPr>
              <a:t>Minimum 6 credit hours of required coursework </a:t>
            </a:r>
            <a:r>
              <a:rPr lang="en-US" sz="1800" b="0" dirty="0" smtClean="0">
                <a:ea typeface="Arial"/>
              </a:rPr>
              <a:t>(</a:t>
            </a:r>
            <a:r>
              <a:rPr lang="en-US" sz="1800" b="0" dirty="0">
                <a:ea typeface="Arial"/>
              </a:rPr>
              <a:t>3 credit hours of COSC 670, Facilities Management, and 3 credit hours of capstone course</a:t>
            </a:r>
            <a:r>
              <a:rPr lang="en-US" sz="1800" b="0" dirty="0" smtClean="0">
                <a:ea typeface="Arial"/>
              </a:rPr>
              <a:t>)</a:t>
            </a:r>
            <a:endParaRPr lang="en-US" sz="1800" b="0" dirty="0">
              <a:ea typeface="Arial"/>
            </a:endParaRPr>
          </a:p>
          <a:p>
            <a:pPr marL="342900" indent="-342900">
              <a:buFont typeface="Arial"/>
              <a:buChar char="•"/>
            </a:pPr>
            <a:r>
              <a:rPr lang="en-US" sz="1800" b="0" dirty="0">
                <a:ea typeface="Arial"/>
              </a:rPr>
              <a:t>At least 6 credit hours (2 courses</a:t>
            </a:r>
            <a:r>
              <a:rPr lang="en-US" sz="1800" b="0" dirty="0" smtClean="0">
                <a:ea typeface="Arial"/>
              </a:rPr>
              <a:t>) must </a:t>
            </a:r>
            <a:r>
              <a:rPr lang="en-US" sz="1800" b="0" dirty="0">
                <a:ea typeface="Arial"/>
              </a:rPr>
              <a:t>be from one of the four major areas; O&amp;M, Finance &amp; Real Estate, Human/Environmental Factors, Planning, Management &amp; </a:t>
            </a:r>
            <a:r>
              <a:rPr lang="en-US" sz="1800" b="0" dirty="0" smtClean="0">
                <a:ea typeface="Arial"/>
              </a:rPr>
              <a:t>Technology</a:t>
            </a:r>
            <a:endParaRPr lang="en-US" sz="1800" b="0" dirty="0">
              <a:ea typeface="Arial"/>
            </a:endParaRPr>
          </a:p>
          <a:p>
            <a:pPr marL="342900" indent="-342900">
              <a:buFont typeface="Arial"/>
              <a:buChar char="•"/>
            </a:pPr>
            <a:r>
              <a:rPr lang="en-US" sz="1800" b="0" dirty="0">
                <a:ea typeface="Arial"/>
              </a:rPr>
              <a:t>At least 1 course (3 credit hours) must be taken outside student’s </a:t>
            </a:r>
            <a:r>
              <a:rPr lang="en-US" sz="1800" b="0" dirty="0" smtClean="0">
                <a:ea typeface="Arial"/>
              </a:rPr>
              <a:t/>
            </a:r>
            <a:br>
              <a:rPr lang="en-US" sz="1800" b="0" dirty="0" smtClean="0">
                <a:ea typeface="Arial"/>
              </a:rPr>
            </a:br>
            <a:r>
              <a:rPr lang="en-US" sz="1800" b="0" dirty="0" smtClean="0">
                <a:ea typeface="Arial"/>
              </a:rPr>
              <a:t>major area</a:t>
            </a:r>
            <a:endParaRPr lang="en-US" sz="1800" b="0" dirty="0">
              <a:ea typeface="Arial"/>
            </a:endParaRPr>
          </a:p>
          <a:p>
            <a:pPr marL="342900" indent="-342900">
              <a:buFont typeface="Arial"/>
              <a:buChar char="•"/>
            </a:pPr>
            <a:r>
              <a:rPr lang="en-US" sz="1800" b="0" dirty="0">
                <a:ea typeface="Arial"/>
              </a:rPr>
              <a:t>Student must be enrolled, in good standing, in a graduate degree </a:t>
            </a:r>
            <a:r>
              <a:rPr lang="en-US" sz="1800" b="0" dirty="0" smtClean="0">
                <a:ea typeface="Arial"/>
              </a:rPr>
              <a:t/>
            </a:r>
            <a:br>
              <a:rPr lang="en-US" sz="1800" b="0" dirty="0" smtClean="0">
                <a:ea typeface="Arial"/>
              </a:rPr>
            </a:br>
            <a:r>
              <a:rPr lang="en-US" sz="1800" b="0" dirty="0" smtClean="0">
                <a:ea typeface="Arial"/>
              </a:rPr>
              <a:t>program </a:t>
            </a:r>
            <a:r>
              <a:rPr lang="en-US" sz="1800" b="0" dirty="0">
                <a:ea typeface="Arial"/>
              </a:rPr>
              <a:t>at </a:t>
            </a:r>
            <a:r>
              <a:rPr lang="en-US" sz="1800" b="0" dirty="0" smtClean="0">
                <a:ea typeface="Arial"/>
              </a:rPr>
              <a:t>TAMU</a:t>
            </a:r>
            <a:br>
              <a:rPr lang="en-US" sz="1800" b="0" dirty="0" smtClean="0">
                <a:ea typeface="Arial"/>
              </a:rPr>
            </a:br>
            <a:r>
              <a:rPr lang="en-US" dirty="0"/>
              <a:t>
</a:t>
            </a:r>
          </a:p>
        </p:txBody>
      </p:sp>
    </p:spTree>
    <p:extLst>
      <p:ext uri="{BB962C8B-B14F-4D97-AF65-F5344CB8AC3E}">
        <p14:creationId xmlns:p14="http://schemas.microsoft.com/office/powerpoint/2010/main" xmlns="" val="3690846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Facility Management Programs</a:t>
            </a:r>
            <a:endParaRPr lang="en-US" dirty="0"/>
          </a:p>
        </p:txBody>
      </p:sp>
      <p:sp>
        <p:nvSpPr>
          <p:cNvPr id="5" name="Content Placeholder 4"/>
          <p:cNvSpPr>
            <a:spLocks noGrp="1"/>
          </p:cNvSpPr>
          <p:nvPr>
            <p:ph idx="1"/>
          </p:nvPr>
        </p:nvSpPr>
        <p:spPr/>
        <p:txBody>
          <a:bodyPr>
            <a:normAutofit lnSpcReduction="10000"/>
          </a:bodyPr>
          <a:lstStyle/>
          <a:p>
            <a:r>
              <a:rPr lang="en-US" sz="2400" dirty="0" smtClean="0">
                <a:ea typeface="Arial"/>
              </a:rPr>
              <a:t>Graduate </a:t>
            </a:r>
            <a:r>
              <a:rPr lang="en-US" sz="2400" dirty="0">
                <a:ea typeface="Arial"/>
              </a:rPr>
              <a:t>Student Research </a:t>
            </a:r>
            <a:r>
              <a:rPr lang="en-US" sz="2400" dirty="0" smtClean="0">
                <a:ea typeface="Arial"/>
              </a:rPr>
              <a:t/>
            </a:r>
            <a:br>
              <a:rPr lang="en-US" sz="2400" dirty="0" smtClean="0">
                <a:ea typeface="Arial"/>
              </a:rPr>
            </a:br>
            <a:r>
              <a:rPr lang="en-US" sz="2400" b="0" dirty="0" smtClean="0">
                <a:ea typeface="Arial"/>
              </a:rPr>
              <a:t>Projects </a:t>
            </a:r>
            <a:r>
              <a:rPr lang="en-US" sz="2400" b="0" dirty="0">
                <a:ea typeface="Arial"/>
              </a:rPr>
              <a:t>demonstrate two signature areas of excellence </a:t>
            </a:r>
            <a:r>
              <a:rPr lang="en-US" sz="2400" b="0" dirty="0" smtClean="0">
                <a:ea typeface="Arial"/>
              </a:rPr>
              <a:t/>
            </a:r>
            <a:br>
              <a:rPr lang="en-US" sz="2400" b="0" dirty="0" smtClean="0">
                <a:ea typeface="Arial"/>
              </a:rPr>
            </a:br>
            <a:r>
              <a:rPr lang="en-US" sz="2400" b="0" dirty="0" smtClean="0">
                <a:ea typeface="Arial"/>
              </a:rPr>
              <a:t>in </a:t>
            </a:r>
            <a:r>
              <a:rPr lang="en-US" sz="2400" dirty="0">
                <a:ea typeface="Arial"/>
              </a:rPr>
              <a:t>FM @ A&amp;M</a:t>
            </a:r>
          </a:p>
          <a:p>
            <a:endParaRPr lang="en-US" sz="2400" dirty="0">
              <a:ea typeface="Arial"/>
            </a:endParaRPr>
          </a:p>
          <a:p>
            <a:r>
              <a:rPr lang="en-US" sz="2400" u="sng" dirty="0">
                <a:ea typeface="Arial"/>
              </a:rPr>
              <a:t>Sustainability </a:t>
            </a:r>
          </a:p>
          <a:p>
            <a:r>
              <a:rPr lang="en-US" sz="2400" b="0" dirty="0" smtClean="0">
                <a:ea typeface="Arial"/>
              </a:rPr>
              <a:t>and</a:t>
            </a:r>
            <a:endParaRPr lang="en-US" sz="2400" b="0" dirty="0">
              <a:ea typeface="Arial"/>
            </a:endParaRPr>
          </a:p>
          <a:p>
            <a:r>
              <a:rPr lang="en-US" sz="2400" u="sng" dirty="0">
                <a:ea typeface="Arial"/>
              </a:rPr>
              <a:t>Modeling, Simulating &amp; Managing </a:t>
            </a:r>
            <a:r>
              <a:rPr lang="en-US" sz="2400" u="sng" dirty="0" smtClean="0">
                <a:ea typeface="Arial"/>
              </a:rPr>
              <a:t>Building </a:t>
            </a:r>
            <a:r>
              <a:rPr lang="en-US" sz="2400" u="sng" dirty="0">
                <a:ea typeface="Arial"/>
              </a:rPr>
              <a:t>Information </a:t>
            </a:r>
            <a:r>
              <a:rPr lang="en-US" sz="2400" b="0" i="1" dirty="0">
                <a:ea typeface="Arial"/>
              </a:rPr>
              <a:t>(BIM for FM)</a:t>
            </a:r>
          </a:p>
          <a:p>
            <a:endParaRPr lang="en-US" dirty="0" smtClean="0"/>
          </a:p>
          <a:p>
            <a:r>
              <a:rPr lang="en-US" dirty="0" smtClean="0"/>
              <a:t>EXAMPLES …
</a:t>
            </a:r>
            <a:endParaRPr lang="en-US" dirty="0"/>
          </a:p>
        </p:txBody>
      </p:sp>
    </p:spTree>
    <p:extLst>
      <p:ext uri="{BB962C8B-B14F-4D97-AF65-F5344CB8AC3E}">
        <p14:creationId xmlns:p14="http://schemas.microsoft.com/office/powerpoint/2010/main" xmlns="" val="2192855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Sustainability</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xmlns=""/>
              </a:ext>
            </a:extLst>
          </a:blip>
          <a:srcRect l="12551" r="12618"/>
          <a:stretch/>
        </p:blipFill>
        <p:spPr>
          <a:xfrm>
            <a:off x="1493226" y="1470667"/>
            <a:ext cx="6127370" cy="4603632"/>
          </a:xfrm>
          <a:prstGeom prst="rect">
            <a:avLst/>
          </a:prstGeom>
        </p:spPr>
      </p:pic>
    </p:spTree>
    <p:extLst>
      <p:ext uri="{BB962C8B-B14F-4D97-AF65-F5344CB8AC3E}">
        <p14:creationId xmlns:p14="http://schemas.microsoft.com/office/powerpoint/2010/main" xmlns="" val="286591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975" y="1583617"/>
            <a:ext cx="7983358" cy="880477"/>
          </a:xfrm>
        </p:spPr>
        <p:txBody>
          <a:bodyPr/>
          <a:lstStyle/>
          <a:p>
            <a:r>
              <a:rPr lang="en-US" dirty="0" smtClean="0"/>
              <a:t>Facility Asset Management</a:t>
            </a:r>
            <a:endParaRPr lang="en-US" dirty="0"/>
          </a:p>
        </p:txBody>
      </p:sp>
      <p:sp>
        <p:nvSpPr>
          <p:cNvPr id="3" name="Subtitle 2"/>
          <p:cNvSpPr>
            <a:spLocks noGrp="1"/>
          </p:cNvSpPr>
          <p:nvPr>
            <p:ph type="subTitle" idx="1"/>
          </p:nvPr>
        </p:nvSpPr>
        <p:spPr>
          <a:xfrm>
            <a:off x="2554561" y="2491701"/>
            <a:ext cx="5966253" cy="3947249"/>
          </a:xfrm>
        </p:spPr>
        <p:txBody>
          <a:bodyPr>
            <a:normAutofit fontScale="70000" lnSpcReduction="20000"/>
          </a:bodyPr>
          <a:lstStyle/>
          <a:p>
            <a:r>
              <a:rPr lang="en-US" i="0" dirty="0" smtClean="0"/>
              <a:t>Dr. </a:t>
            </a:r>
            <a:r>
              <a:rPr lang="en-US" i="0" dirty="0" err="1" smtClean="0"/>
              <a:t>Sarel</a:t>
            </a:r>
            <a:r>
              <a:rPr lang="en-US" i="0" dirty="0" smtClean="0"/>
              <a:t> </a:t>
            </a:r>
            <a:r>
              <a:rPr lang="en-US" i="0" dirty="0" err="1" smtClean="0"/>
              <a:t>Lavy</a:t>
            </a:r>
            <a:endParaRPr lang="en-US" i="0" dirty="0" smtClean="0"/>
          </a:p>
          <a:p>
            <a:r>
              <a:rPr lang="en-US" sz="2300" b="0" i="0" dirty="0" smtClean="0"/>
              <a:t>Associate Professor &amp; Graduate Program Coordinator</a:t>
            </a:r>
          </a:p>
          <a:p>
            <a:r>
              <a:rPr lang="en-US" sz="2300" b="0" i="0" dirty="0" smtClean="0"/>
              <a:t>Department of Construction Science</a:t>
            </a:r>
          </a:p>
          <a:p>
            <a:r>
              <a:rPr lang="en-US" sz="2300" b="0" i="0" dirty="0" smtClean="0"/>
              <a:t>College of Architecture</a:t>
            </a:r>
          </a:p>
          <a:p>
            <a:r>
              <a:rPr lang="en-US" sz="2300" b="0" i="0" dirty="0" smtClean="0"/>
              <a:t>Texas A&amp;M University</a:t>
            </a:r>
          </a:p>
          <a:p>
            <a:endParaRPr lang="en-US" dirty="0" smtClean="0"/>
          </a:p>
          <a:p>
            <a:r>
              <a:rPr lang="en-US" i="0" dirty="0" smtClean="0"/>
              <a:t>Jeffrey J. </a:t>
            </a:r>
            <a:r>
              <a:rPr lang="en-US" i="0" dirty="0" err="1" smtClean="0"/>
              <a:t>Tafel</a:t>
            </a:r>
            <a:r>
              <a:rPr lang="en-US" i="0" dirty="0" smtClean="0"/>
              <a:t>, CAE</a:t>
            </a:r>
          </a:p>
          <a:p>
            <a:r>
              <a:rPr lang="en-US" sz="2300" b="0" i="0" dirty="0" smtClean="0"/>
              <a:t>Executive Director</a:t>
            </a:r>
          </a:p>
          <a:p>
            <a:r>
              <a:rPr lang="en-US" sz="2300" b="0" i="0" dirty="0" smtClean="0"/>
              <a:t>IFMA Foundation</a:t>
            </a:r>
            <a:endParaRPr lang="en-US" sz="2300" b="0" i="0" dirty="0"/>
          </a:p>
          <a:p>
            <a:endParaRPr lang="en-US" dirty="0" smtClean="0"/>
          </a:p>
          <a:p>
            <a:endParaRPr lang="en-US" i="0" dirty="0" smtClean="0"/>
          </a:p>
          <a:p>
            <a:r>
              <a:rPr lang="en-US" i="0" dirty="0" smtClean="0"/>
              <a:t>John A. Garcia</a:t>
            </a:r>
          </a:p>
          <a:p>
            <a:r>
              <a:rPr lang="en-US" sz="2300" b="0" i="0" dirty="0" smtClean="0"/>
              <a:t>Managing Director of ALPHA Facilities Solutions</a:t>
            </a:r>
          </a:p>
          <a:p>
            <a:r>
              <a:rPr lang="en-US" sz="2300" b="0" i="0" dirty="0" smtClean="0"/>
              <a:t>President, Texas A&amp;M University Facility Management Industry Advisory Council</a:t>
            </a:r>
          </a:p>
        </p:txBody>
      </p:sp>
      <p:pic>
        <p:nvPicPr>
          <p:cNvPr id="6" name="Picture Placeholder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66006" y="5031894"/>
            <a:ext cx="1198563" cy="1198563"/>
          </a:xfrm>
          <a:prstGeom prst="rect">
            <a:avLst/>
          </a:prstGeom>
          <a:solidFill>
            <a:schemeClr val="bg1"/>
          </a:solidFill>
          <a:ln w="76200" cmpd="sng">
            <a:solidFill>
              <a:srgbClr val="575659"/>
            </a:solidFill>
          </a:ln>
        </p:spPr>
      </p:pic>
      <p:pic>
        <p:nvPicPr>
          <p:cNvPr id="7" name="Picture Placeholder 10"/>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66006" y="2491702"/>
            <a:ext cx="1198563" cy="1198563"/>
          </a:xfrm>
          <a:prstGeom prst="rect">
            <a:avLst/>
          </a:prstGeom>
          <a:solidFill>
            <a:schemeClr val="bg1"/>
          </a:solidFill>
          <a:ln w="76200" cmpd="sng">
            <a:solidFill>
              <a:srgbClr val="575659"/>
            </a:solidFill>
          </a:ln>
        </p:spPr>
      </p:pic>
      <p:pic>
        <p:nvPicPr>
          <p:cNvPr id="8" name="Picture Placeholder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66006" y="3764105"/>
            <a:ext cx="1198563" cy="1198563"/>
          </a:xfrm>
          <a:prstGeom prst="rect">
            <a:avLst/>
          </a:prstGeom>
          <a:solidFill>
            <a:schemeClr val="bg1"/>
          </a:solidFill>
          <a:ln w="76200" cmpd="sng">
            <a:solidFill>
              <a:srgbClr val="575659"/>
            </a:solidFill>
          </a:ln>
        </p:spPr>
      </p:pic>
    </p:spTree>
    <p:extLst>
      <p:ext uri="{BB962C8B-B14F-4D97-AF65-F5344CB8AC3E}">
        <p14:creationId xmlns:p14="http://schemas.microsoft.com/office/powerpoint/2010/main" xmlns="" val="2935262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Campus BIM – FM</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96432" y="1929627"/>
            <a:ext cx="4227003" cy="3165046"/>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453860" y="1919871"/>
            <a:ext cx="4596830" cy="3174802"/>
          </a:xfrm>
          <a:prstGeom prst="rect">
            <a:avLst/>
          </a:prstGeom>
        </p:spPr>
      </p:pic>
    </p:spTree>
    <p:extLst>
      <p:ext uri="{BB962C8B-B14F-4D97-AF65-F5344CB8AC3E}">
        <p14:creationId xmlns:p14="http://schemas.microsoft.com/office/powerpoint/2010/main" xmlns="" val="2094862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pPr lvl="1"/>
            <a:r>
              <a:rPr lang="en-US" dirty="0"/>
              <a:t>Annual event, 16-17 October</a:t>
            </a:r>
          </a:p>
          <a:p>
            <a:pPr lvl="1"/>
            <a:r>
              <a:rPr lang="en-US" dirty="0"/>
              <a:t>IFMA Student Chapter</a:t>
            </a:r>
          </a:p>
          <a:p>
            <a:pPr lvl="1"/>
            <a:r>
              <a:rPr lang="en-US" dirty="0"/>
              <a:t>Scholarships</a:t>
            </a:r>
          </a:p>
          <a:p>
            <a:pPr lvl="1"/>
            <a:r>
              <a:rPr lang="en-US" dirty="0"/>
              <a:t>Internships/Mentoring</a:t>
            </a:r>
          </a:p>
          <a:p>
            <a:pPr lvl="1"/>
            <a:r>
              <a:rPr lang="en-US" dirty="0"/>
              <a:t>Guest Lectures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458043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Contact Information</a:t>
            </a:r>
            <a:endParaRPr lang="en-US" dirty="0"/>
          </a:p>
        </p:txBody>
      </p:sp>
      <p:sp>
        <p:nvSpPr>
          <p:cNvPr id="3" name="Content Placeholder 2"/>
          <p:cNvSpPr>
            <a:spLocks noGrp="1"/>
          </p:cNvSpPr>
          <p:nvPr>
            <p:ph idx="1"/>
          </p:nvPr>
        </p:nvSpPr>
        <p:spPr/>
        <p:txBody>
          <a:bodyPr>
            <a:noAutofit/>
          </a:bodyPr>
          <a:lstStyle/>
          <a:p>
            <a:r>
              <a:rPr lang="en-US" sz="1500" dirty="0" err="1" smtClean="0"/>
              <a:t>Sarel</a:t>
            </a:r>
            <a:r>
              <a:rPr lang="en-US" sz="1500" dirty="0" smtClean="0"/>
              <a:t> </a:t>
            </a:r>
            <a:r>
              <a:rPr lang="en-US" sz="1500" dirty="0" err="1"/>
              <a:t>Lavy</a:t>
            </a:r>
            <a:r>
              <a:rPr lang="en-US" sz="1500" dirty="0"/>
              <a:t>, PhD, M.ASCE</a:t>
            </a:r>
          </a:p>
          <a:p>
            <a:r>
              <a:rPr lang="en-US" sz="1500" b="0" dirty="0"/>
              <a:t>Associate Professor of Construction Science</a:t>
            </a:r>
          </a:p>
          <a:p>
            <a:r>
              <a:rPr lang="en-US" sz="1500" b="0" dirty="0"/>
              <a:t>Associate Director, CRS Center</a:t>
            </a:r>
          </a:p>
          <a:p>
            <a:r>
              <a:rPr lang="en-US" sz="1500" b="0" dirty="0" err="1"/>
              <a:t>Ph</a:t>
            </a:r>
            <a:r>
              <a:rPr lang="en-US" sz="1500" b="0" dirty="0"/>
              <a:t>: 979.845.0632   Fax: 979.862.1572</a:t>
            </a:r>
            <a:br>
              <a:rPr lang="en-US" sz="1500" b="0" dirty="0"/>
            </a:br>
            <a:r>
              <a:rPr lang="en-US" sz="1500" b="0" dirty="0"/>
              <a:t>email: </a:t>
            </a:r>
            <a:r>
              <a:rPr lang="en-US" sz="1500" b="0" dirty="0">
                <a:solidFill>
                  <a:srgbClr val="000000"/>
                </a:solidFill>
              </a:rPr>
              <a:t>slavy@arch.tamu.edu</a:t>
            </a:r>
          </a:p>
          <a:p>
            <a:endParaRPr lang="en-US" sz="1500" dirty="0"/>
          </a:p>
          <a:p>
            <a:r>
              <a:rPr lang="en-US" sz="1500" dirty="0"/>
              <a:t>Valerian Miranda, PhD, FIIA</a:t>
            </a:r>
          </a:p>
          <a:p>
            <a:r>
              <a:rPr lang="en-US" sz="1500" b="0" dirty="0" err="1"/>
              <a:t>Wallie</a:t>
            </a:r>
            <a:r>
              <a:rPr lang="en-US" sz="1500" b="0" dirty="0"/>
              <a:t> E. Scott Jr. Professor of Architectural Practice &amp; Management</a:t>
            </a:r>
          </a:p>
          <a:p>
            <a:r>
              <a:rPr lang="en-US" sz="1500" b="0" dirty="0"/>
              <a:t>Director, CRS Center</a:t>
            </a:r>
          </a:p>
          <a:p>
            <a:r>
              <a:rPr lang="en-US" sz="1500" b="0" dirty="0"/>
              <a:t>email: </a:t>
            </a:r>
            <a:r>
              <a:rPr lang="en-US" sz="1500" b="0" dirty="0" err="1"/>
              <a:t>v-miranda@</a:t>
            </a:r>
            <a:r>
              <a:rPr lang="en-US" sz="1500" b="0" dirty="0" err="1" smtClean="0"/>
              <a:t>tamu.edu</a:t>
            </a:r>
            <a:endParaRPr lang="en-US" sz="1500" dirty="0"/>
          </a:p>
          <a:p>
            <a:endParaRPr lang="en-US" sz="1500" dirty="0"/>
          </a:p>
          <a:p>
            <a:r>
              <a:rPr lang="en-US" sz="1500" dirty="0"/>
              <a:t>CRS Center </a:t>
            </a:r>
            <a:r>
              <a:rPr lang="en-US" sz="1500" dirty="0" smtClean="0"/>
              <a:t>for </a:t>
            </a:r>
            <a:r>
              <a:rPr lang="en-US" sz="1500" dirty="0"/>
              <a:t>Leadership &amp; Management in the </a:t>
            </a:r>
            <a:r>
              <a:rPr lang="en-US" sz="1500" dirty="0" smtClean="0"/>
              <a:t/>
            </a:r>
            <a:br>
              <a:rPr lang="en-US" sz="1500" dirty="0" smtClean="0"/>
            </a:br>
            <a:r>
              <a:rPr lang="en-US" sz="1500" dirty="0" smtClean="0"/>
              <a:t>Design </a:t>
            </a:r>
            <a:r>
              <a:rPr lang="en-US" sz="1500" dirty="0"/>
              <a:t>&amp; Construction Industries</a:t>
            </a:r>
          </a:p>
          <a:p>
            <a:r>
              <a:rPr lang="en-US" sz="1500" b="0" dirty="0"/>
              <a:t>College of </a:t>
            </a:r>
            <a:r>
              <a:rPr lang="en-US" sz="1500" b="0" dirty="0" smtClean="0"/>
              <a:t>Architecture, Texas </a:t>
            </a:r>
            <a:r>
              <a:rPr lang="en-US" sz="1500" b="0" dirty="0"/>
              <a:t>A&amp;M University</a:t>
            </a:r>
          </a:p>
          <a:p>
            <a:r>
              <a:rPr lang="en-US" sz="1500" b="0" dirty="0"/>
              <a:t>College Station, TX 77843-3137</a:t>
            </a:r>
          </a:p>
          <a:p>
            <a:r>
              <a:rPr lang="en-US" sz="1500" b="0" dirty="0" err="1"/>
              <a:t>Ph</a:t>
            </a:r>
            <a:r>
              <a:rPr lang="en-US" sz="1500" b="0" dirty="0"/>
              <a:t>: 979.847.9357    Fax: 979.862.2235</a:t>
            </a:r>
          </a:p>
          <a:p>
            <a:r>
              <a:rPr lang="en-US" sz="1500" b="0" dirty="0"/>
              <a:t>email: </a:t>
            </a:r>
            <a:r>
              <a:rPr lang="en-US" sz="1500" b="0" dirty="0" err="1"/>
              <a:t>crscenter@tamu.edu</a:t>
            </a:r>
            <a:r>
              <a:rPr lang="en-US" sz="1500" b="0" dirty="0"/>
              <a:t>	Web: </a:t>
            </a:r>
            <a:r>
              <a:rPr lang="en-US" sz="1500" b="0" dirty="0" err="1"/>
              <a:t>crscenter.tamu.edu</a:t>
            </a:r>
            <a:endParaRPr lang="en-US" sz="1500" b="0" dirty="0"/>
          </a:p>
          <a:p>
            <a:endParaRPr lang="en-US" sz="1500" dirty="0"/>
          </a:p>
        </p:txBody>
      </p:sp>
    </p:spTree>
    <p:extLst>
      <p:ext uri="{BB962C8B-B14F-4D97-AF65-F5344CB8AC3E}">
        <p14:creationId xmlns:p14="http://schemas.microsoft.com/office/powerpoint/2010/main" xmlns="" val="1100530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07104" y="2130425"/>
            <a:ext cx="7627296" cy="1470025"/>
          </a:xfrm>
        </p:spPr>
        <p:txBody>
          <a:bodyPr/>
          <a:lstStyle/>
          <a:p>
            <a:r>
              <a:rPr lang="en-US" dirty="0" smtClean="0"/>
              <a:t>OPPORTUNITIES:</a:t>
            </a:r>
            <a:br>
              <a:rPr lang="en-US" dirty="0" smtClean="0"/>
            </a:br>
            <a:r>
              <a:rPr lang="en-US" dirty="0" smtClean="0"/>
              <a:t>SKILLS and KNOWLEDGE	</a:t>
            </a:r>
            <a:endParaRPr lang="en-US" dirty="0"/>
          </a:p>
        </p:txBody>
      </p:sp>
      <p:sp>
        <p:nvSpPr>
          <p:cNvPr id="7" name="Subtitle 6"/>
          <p:cNvSpPr>
            <a:spLocks noGrp="1"/>
          </p:cNvSpPr>
          <p:nvPr>
            <p:ph type="subTitle" idx="1"/>
          </p:nvPr>
        </p:nvSpPr>
        <p:spPr>
          <a:xfrm>
            <a:off x="907103" y="3619500"/>
            <a:ext cx="7330963" cy="1752600"/>
          </a:xfrm>
        </p:spPr>
        <p:txBody>
          <a:bodyPr/>
          <a:lstStyle/>
          <a:p>
            <a:r>
              <a:rPr lang="en-US" dirty="0" smtClean="0"/>
              <a:t>The Profession </a:t>
            </a:r>
            <a:r>
              <a:rPr lang="en-US" dirty="0"/>
              <a:t>of Facility Asset </a:t>
            </a:r>
            <a:r>
              <a:rPr lang="en-US" dirty="0" smtClean="0"/>
              <a:t>Management</a:t>
            </a:r>
          </a:p>
          <a:p>
            <a:endParaRPr lang="en-US" dirty="0"/>
          </a:p>
          <a:p>
            <a:endParaRPr lang="en-US" dirty="0" smtClean="0"/>
          </a:p>
          <a:p>
            <a:r>
              <a:rPr lang="en-US" sz="1400" dirty="0" smtClean="0"/>
              <a:t>Jeffrey J. </a:t>
            </a:r>
            <a:r>
              <a:rPr lang="en-US" sz="1400" dirty="0" err="1" smtClean="0"/>
              <a:t>Tafel</a:t>
            </a:r>
            <a:endParaRPr lang="en-US" sz="1400" dirty="0"/>
          </a:p>
          <a:p>
            <a:endParaRPr lang="en-US" dirty="0"/>
          </a:p>
        </p:txBody>
      </p:sp>
    </p:spTree>
    <p:extLst>
      <p:ext uri="{BB962C8B-B14F-4D97-AF65-F5344CB8AC3E}">
        <p14:creationId xmlns:p14="http://schemas.microsoft.com/office/powerpoint/2010/main" xmlns="" val="1986198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 y="0"/>
            <a:ext cx="9143998" cy="6315494"/>
          </a:xfrm>
          <a:prstGeom prst="rect">
            <a:avLst/>
          </a:prstGeom>
        </p:spPr>
      </p:pic>
      <p:sp>
        <p:nvSpPr>
          <p:cNvPr id="2" name="Title 1"/>
          <p:cNvSpPr>
            <a:spLocks noGrp="1"/>
          </p:cNvSpPr>
          <p:nvPr>
            <p:ph type="ctrTitle"/>
          </p:nvPr>
        </p:nvSpPr>
        <p:spPr>
          <a:xfrm>
            <a:off x="340850" y="3791601"/>
            <a:ext cx="8439948" cy="1073386"/>
          </a:xfrm>
          <a:solidFill>
            <a:schemeClr val="bg1"/>
          </a:solidFill>
          <a:ln w="76200" cmpd="sng">
            <a:solidFill>
              <a:srgbClr val="575659"/>
            </a:solidFill>
          </a:ln>
        </p:spPr>
        <p:txBody>
          <a:bodyPr anchor="ctr"/>
          <a:lstStyle/>
          <a:p>
            <a:pPr algn="ctr"/>
            <a:r>
              <a:rPr lang="en-US" dirty="0" smtClean="0">
                <a:solidFill>
                  <a:srgbClr val="575659"/>
                </a:solidFill>
              </a:rPr>
              <a:t>Foundations for Success</a:t>
            </a:r>
            <a:endParaRPr lang="en-US" dirty="0">
              <a:solidFill>
                <a:srgbClr val="575659"/>
              </a:solidFill>
            </a:endParaRPr>
          </a:p>
        </p:txBody>
      </p:sp>
    </p:spTree>
    <p:extLst>
      <p:ext uri="{BB962C8B-B14F-4D97-AF65-F5344CB8AC3E}">
        <p14:creationId xmlns:p14="http://schemas.microsoft.com/office/powerpoint/2010/main" xmlns="" val="3209465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IFMA Foundation</a:t>
            </a:r>
            <a:endParaRPr lang="en-US" dirty="0"/>
          </a:p>
        </p:txBody>
      </p:sp>
      <p:sp>
        <p:nvSpPr>
          <p:cNvPr id="3" name="Content Placeholder 2"/>
          <p:cNvSpPr>
            <a:spLocks noGrp="1"/>
          </p:cNvSpPr>
          <p:nvPr>
            <p:ph idx="1"/>
          </p:nvPr>
        </p:nvSpPr>
        <p:spPr/>
        <p:txBody>
          <a:bodyPr/>
          <a:lstStyle/>
          <a:p>
            <a:r>
              <a:rPr lang="en-US" dirty="0"/>
              <a:t>The IFMA Foundation </a:t>
            </a:r>
            <a:r>
              <a:rPr lang="en-US" b="0" dirty="0"/>
              <a:t>works for the </a:t>
            </a:r>
            <a:r>
              <a:rPr lang="en-US" b="0" dirty="0" smtClean="0"/>
              <a:t/>
            </a:r>
            <a:br>
              <a:rPr lang="en-US" b="0" dirty="0" smtClean="0"/>
            </a:br>
            <a:r>
              <a:rPr lang="en-US" b="0" dirty="0" smtClean="0"/>
              <a:t>public </a:t>
            </a:r>
            <a:r>
              <a:rPr lang="en-US" b="0" dirty="0"/>
              <a:t>good in support of Facility Management higher education, students studying </a:t>
            </a:r>
            <a:r>
              <a:rPr lang="en-US" b="0" dirty="0" smtClean="0"/>
              <a:t/>
            </a:r>
            <a:br>
              <a:rPr lang="en-US" b="0" dirty="0" smtClean="0"/>
            </a:br>
            <a:r>
              <a:rPr lang="en-US" b="0" dirty="0" smtClean="0"/>
              <a:t>Facility </a:t>
            </a:r>
            <a:r>
              <a:rPr lang="en-US" b="0" dirty="0"/>
              <a:t>Management and related fields, </a:t>
            </a:r>
            <a:r>
              <a:rPr lang="en-US" b="0" dirty="0" smtClean="0"/>
              <a:t/>
            </a:r>
            <a:br>
              <a:rPr lang="en-US" b="0" dirty="0" smtClean="0"/>
            </a:br>
            <a:r>
              <a:rPr lang="en-US" b="0" dirty="0" smtClean="0"/>
              <a:t>research </a:t>
            </a:r>
            <a:r>
              <a:rPr lang="en-US" b="0" dirty="0"/>
              <a:t>critical to the profession, </a:t>
            </a:r>
            <a:r>
              <a:rPr lang="en-US" b="0" dirty="0" smtClean="0"/>
              <a:t/>
            </a:r>
            <a:br>
              <a:rPr lang="en-US" b="0" dirty="0" smtClean="0"/>
            </a:br>
            <a:r>
              <a:rPr lang="en-US" b="0" dirty="0" smtClean="0"/>
              <a:t>and </a:t>
            </a:r>
            <a:r>
              <a:rPr lang="en-US" b="0" dirty="0"/>
              <a:t>increasing awareness of </a:t>
            </a:r>
            <a:r>
              <a:rPr lang="en-US" b="0" dirty="0" smtClean="0"/>
              <a:t>facility </a:t>
            </a:r>
            <a:br>
              <a:rPr lang="en-US" b="0" dirty="0" smtClean="0"/>
            </a:br>
            <a:r>
              <a:rPr lang="en-US" b="0" dirty="0" smtClean="0"/>
              <a:t>management </a:t>
            </a:r>
            <a:r>
              <a:rPr lang="en-US" b="0" dirty="0"/>
              <a:t>and m</a:t>
            </a:r>
            <a:r>
              <a:rPr lang="en-US" b="0" dirty="0" smtClean="0"/>
              <a:t>aking </a:t>
            </a:r>
            <a:r>
              <a:rPr lang="en-US" b="0" dirty="0"/>
              <a:t>FM a </a:t>
            </a:r>
            <a:r>
              <a:rPr lang="en-US" b="0" dirty="0" smtClean="0"/>
              <a:t/>
            </a:r>
            <a:br>
              <a:rPr lang="en-US" b="0" dirty="0" smtClean="0"/>
            </a:br>
            <a:r>
              <a:rPr lang="en-US" b="0" dirty="0" smtClean="0"/>
              <a:t>career </a:t>
            </a:r>
            <a:r>
              <a:rPr lang="en-US" b="0" dirty="0"/>
              <a:t>of </a:t>
            </a:r>
            <a:r>
              <a:rPr lang="en-US" b="0" dirty="0" smtClean="0"/>
              <a:t>choice</a:t>
            </a:r>
            <a:endParaRPr lang="en-US" b="0" dirty="0"/>
          </a:p>
        </p:txBody>
      </p:sp>
    </p:spTree>
    <p:extLst>
      <p:ext uri="{BB962C8B-B14F-4D97-AF65-F5344CB8AC3E}">
        <p14:creationId xmlns:p14="http://schemas.microsoft.com/office/powerpoint/2010/main" xmlns="" val="318091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expanding FM Workforce Gap</a:t>
            </a:r>
            <a:endParaRPr lang="en-US" sz="3600" dirty="0"/>
          </a:p>
        </p:txBody>
      </p:sp>
      <p:sp>
        <p:nvSpPr>
          <p:cNvPr id="3" name="Content Placeholder 2"/>
          <p:cNvSpPr>
            <a:spLocks noGrp="1"/>
          </p:cNvSpPr>
          <p:nvPr>
            <p:ph idx="1"/>
          </p:nvPr>
        </p:nvSpPr>
        <p:spPr/>
        <p:txBody>
          <a:bodyPr>
            <a:normAutofit/>
          </a:bodyPr>
          <a:lstStyle/>
          <a:p>
            <a:pPr>
              <a:defRPr/>
            </a:pPr>
            <a:r>
              <a:rPr lang="en-US" dirty="0" smtClean="0"/>
              <a:t>Did </a:t>
            </a:r>
            <a:r>
              <a:rPr lang="en-US" dirty="0"/>
              <a:t>you know…</a:t>
            </a:r>
          </a:p>
          <a:p>
            <a:pPr>
              <a:defRPr/>
            </a:pPr>
            <a:endParaRPr lang="en-US" dirty="0"/>
          </a:p>
          <a:p>
            <a:pPr>
              <a:defRPr/>
            </a:pPr>
            <a:r>
              <a:rPr lang="en-US" sz="2000" b="0" dirty="0"/>
              <a:t>For AT&amp;T, there are approx. 1,000 FM </a:t>
            </a:r>
            <a:r>
              <a:rPr lang="en-US" sz="2000" b="0" dirty="0" smtClean="0"/>
              <a:t>(management) professionals</a:t>
            </a:r>
            <a:endParaRPr lang="en-US" sz="2000" b="0" dirty="0"/>
          </a:p>
          <a:p>
            <a:pPr>
              <a:defRPr/>
            </a:pPr>
            <a:endParaRPr lang="en-US" sz="2000" b="0" dirty="0"/>
          </a:p>
          <a:p>
            <a:pPr>
              <a:defRPr/>
            </a:pPr>
            <a:r>
              <a:rPr lang="en-US" sz="2000" dirty="0"/>
              <a:t>The approximate numbers of qualified retirements</a:t>
            </a:r>
            <a:r>
              <a:rPr lang="en-US" sz="2000" dirty="0" smtClean="0"/>
              <a:t>:</a:t>
            </a:r>
            <a:endParaRPr lang="en-US" sz="2000" dirty="0"/>
          </a:p>
          <a:p>
            <a:pPr>
              <a:defRPr/>
            </a:pPr>
            <a:r>
              <a:rPr lang="en-US" sz="2000" b="0" dirty="0"/>
              <a:t>~ In 5 years = 350 personnel (35% of workforce)</a:t>
            </a:r>
          </a:p>
          <a:p>
            <a:pPr>
              <a:defRPr/>
            </a:pPr>
            <a:r>
              <a:rPr lang="en-US" sz="2000" b="0" dirty="0"/>
              <a:t>~ In 10 years = 700 personnel (</a:t>
            </a:r>
            <a:r>
              <a:rPr lang="en-US" sz="2000" b="0" u="sng" dirty="0"/>
              <a:t>70% of workforce</a:t>
            </a:r>
            <a:r>
              <a:rPr lang="en-US" sz="2000" b="0" dirty="0"/>
              <a:t>)</a:t>
            </a:r>
          </a:p>
          <a:p>
            <a:endParaRPr lang="en-US" sz="2000" b="0" dirty="0" smtClean="0"/>
          </a:p>
          <a:p>
            <a:r>
              <a:rPr lang="en-US" sz="2000" b="0" dirty="0" smtClean="0"/>
              <a:t>There are approximately 2,000 students enrolled in </a:t>
            </a:r>
            <a:br>
              <a:rPr lang="en-US" sz="2000" b="0" dirty="0" smtClean="0"/>
            </a:br>
            <a:r>
              <a:rPr lang="en-US" sz="2000" b="0" dirty="0" smtClean="0"/>
              <a:t>IFMA Foundation accredited degree programs worldwide</a:t>
            </a:r>
            <a:endParaRPr lang="en-US" sz="2000" b="0" dirty="0"/>
          </a:p>
        </p:txBody>
      </p:sp>
    </p:spTree>
    <p:extLst>
      <p:ext uri="{BB962C8B-B14F-4D97-AF65-F5344CB8AC3E}">
        <p14:creationId xmlns:p14="http://schemas.microsoft.com/office/powerpoint/2010/main" xmlns="" val="250277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Global Workplace Workforce Initiative</a:t>
            </a:r>
            <a:endParaRPr lang="en-US" sz="3200" dirty="0"/>
          </a:p>
        </p:txBody>
      </p:sp>
      <p:sp>
        <p:nvSpPr>
          <p:cNvPr id="3" name="Content Placeholder 2"/>
          <p:cNvSpPr>
            <a:spLocks noGrp="1"/>
          </p:cNvSpPr>
          <p:nvPr>
            <p:ph idx="1"/>
          </p:nvPr>
        </p:nvSpPr>
        <p:spPr>
          <a:xfrm>
            <a:off x="5509846" y="1543201"/>
            <a:ext cx="3176954" cy="4582962"/>
          </a:xfrm>
        </p:spPr>
        <p:txBody>
          <a:bodyPr>
            <a:normAutofit/>
          </a:bodyPr>
          <a:lstStyle/>
          <a:p>
            <a:r>
              <a:rPr lang="en-US" dirty="0" smtClean="0"/>
              <a:t>Connecting:</a:t>
            </a:r>
          </a:p>
          <a:p>
            <a:pPr lvl="1"/>
            <a:r>
              <a:rPr lang="en-US" dirty="0" smtClean="0"/>
              <a:t>Business</a:t>
            </a:r>
          </a:p>
          <a:p>
            <a:pPr lvl="1"/>
            <a:r>
              <a:rPr lang="en-US" dirty="0" smtClean="0"/>
              <a:t>Economic Development</a:t>
            </a:r>
          </a:p>
          <a:p>
            <a:pPr lvl="1"/>
            <a:r>
              <a:rPr lang="en-US" dirty="0" smtClean="0"/>
              <a:t>Government</a:t>
            </a:r>
          </a:p>
          <a:p>
            <a:pPr lvl="1"/>
            <a:r>
              <a:rPr lang="en-US" dirty="0" smtClean="0"/>
              <a:t>Education</a:t>
            </a:r>
          </a:p>
          <a:p>
            <a:pPr lvl="1"/>
            <a:r>
              <a:rPr lang="en-US" dirty="0" smtClean="0"/>
              <a:t>Practitioners</a:t>
            </a:r>
          </a:p>
          <a:p>
            <a:pPr lvl="1"/>
            <a:r>
              <a:rPr lang="en-US" dirty="0" smtClean="0"/>
              <a:t>Students and Parents</a:t>
            </a:r>
            <a:endParaRPr lang="en-US" dirty="0"/>
          </a:p>
          <a:p>
            <a:endParaRPr lang="en-US" dirty="0"/>
          </a:p>
        </p:txBody>
      </p:sp>
      <p:grpSp>
        <p:nvGrpSpPr>
          <p:cNvPr id="4" name="Group 3"/>
          <p:cNvGrpSpPr/>
          <p:nvPr/>
        </p:nvGrpSpPr>
        <p:grpSpPr>
          <a:xfrm>
            <a:off x="646848" y="1679778"/>
            <a:ext cx="4618133" cy="4239185"/>
            <a:chOff x="152400" y="1498410"/>
            <a:chExt cx="5486400" cy="4822890"/>
          </a:xfrm>
        </p:grpSpPr>
        <p:grpSp>
          <p:nvGrpSpPr>
            <p:cNvPr id="5" name="Group 4"/>
            <p:cNvGrpSpPr/>
            <p:nvPr/>
          </p:nvGrpSpPr>
          <p:grpSpPr>
            <a:xfrm>
              <a:off x="3902266" y="3708252"/>
              <a:ext cx="1736534" cy="1686538"/>
              <a:chOff x="6071676" y="3332391"/>
              <a:chExt cx="1919474" cy="1752600"/>
            </a:xfrm>
          </p:grpSpPr>
          <p:sp>
            <p:nvSpPr>
              <p:cNvPr id="27" name="Oval 26"/>
              <p:cNvSpPr/>
              <p:nvPr/>
            </p:nvSpPr>
            <p:spPr>
              <a:xfrm>
                <a:off x="6071676" y="3332391"/>
                <a:ext cx="1919474"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1200" dirty="0" smtClean="0"/>
                  <a:t>Government</a:t>
                </a:r>
              </a:p>
              <a:p>
                <a:pPr algn="ctr"/>
                <a:endParaRPr lang="en-US" dirty="0">
                  <a:solidFill>
                    <a:schemeClr val="bg1"/>
                  </a:solidFill>
                </a:endParaRPr>
              </a:p>
            </p:txBody>
          </p:sp>
          <p:pic>
            <p:nvPicPr>
              <p:cNvPr id="28" name="Picture 2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487006" y="3667619"/>
                <a:ext cx="1144334" cy="821060"/>
              </a:xfrm>
              <a:prstGeom prst="rect">
                <a:avLst/>
              </a:prstGeom>
            </p:spPr>
          </p:pic>
        </p:grpSp>
        <p:grpSp>
          <p:nvGrpSpPr>
            <p:cNvPr id="6" name="Group 5"/>
            <p:cNvGrpSpPr/>
            <p:nvPr/>
          </p:nvGrpSpPr>
          <p:grpSpPr>
            <a:xfrm>
              <a:off x="1938569" y="4634762"/>
              <a:ext cx="1736534" cy="1686538"/>
              <a:chOff x="4041349" y="4884962"/>
              <a:chExt cx="1919474" cy="1752600"/>
            </a:xfrm>
          </p:grpSpPr>
          <p:sp>
            <p:nvSpPr>
              <p:cNvPr id="25" name="Oval 24"/>
              <p:cNvSpPr/>
              <p:nvPr/>
            </p:nvSpPr>
            <p:spPr>
              <a:xfrm>
                <a:off x="4041349" y="4884962"/>
                <a:ext cx="1919474"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r>
                  <a:rPr lang="en-US" sz="1200" dirty="0" smtClean="0"/>
                  <a:t>Economic Development</a:t>
                </a:r>
                <a:endParaRPr lang="en-US" sz="1200" dirty="0"/>
              </a:p>
            </p:txBody>
          </p:sp>
          <p:pic>
            <p:nvPicPr>
              <p:cNvPr id="26" name="Picture 2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455418" y="5198915"/>
                <a:ext cx="1091336" cy="818502"/>
              </a:xfrm>
              <a:prstGeom prst="rect">
                <a:avLst/>
              </a:prstGeom>
            </p:spPr>
          </p:pic>
        </p:grpSp>
        <p:grpSp>
          <p:nvGrpSpPr>
            <p:cNvPr id="7" name="Group 6"/>
            <p:cNvGrpSpPr/>
            <p:nvPr/>
          </p:nvGrpSpPr>
          <p:grpSpPr>
            <a:xfrm>
              <a:off x="152400" y="3518166"/>
              <a:ext cx="1736534" cy="1686538"/>
              <a:chOff x="1464093" y="3607996"/>
              <a:chExt cx="1919474" cy="1752600"/>
            </a:xfrm>
          </p:grpSpPr>
          <p:sp>
            <p:nvSpPr>
              <p:cNvPr id="23" name="Oval 22"/>
              <p:cNvSpPr/>
              <p:nvPr/>
            </p:nvSpPr>
            <p:spPr>
              <a:xfrm>
                <a:off x="1464093" y="3607996"/>
                <a:ext cx="1919474"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sz="1400" dirty="0" smtClean="0"/>
                  <a:t>Academics</a:t>
                </a:r>
                <a:endParaRPr lang="en-US" sz="1400" dirty="0"/>
              </a:p>
            </p:txBody>
          </p:sp>
          <p:pic>
            <p:nvPicPr>
              <p:cNvPr id="24" name="Picture 2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898879" y="3932338"/>
                <a:ext cx="1049902" cy="749490"/>
              </a:xfrm>
              <a:prstGeom prst="rect">
                <a:avLst/>
              </a:prstGeom>
            </p:spPr>
          </p:pic>
        </p:grpSp>
        <p:grpSp>
          <p:nvGrpSpPr>
            <p:cNvPr id="8" name="Group 7"/>
            <p:cNvGrpSpPr/>
            <p:nvPr/>
          </p:nvGrpSpPr>
          <p:grpSpPr>
            <a:xfrm>
              <a:off x="881109" y="1498410"/>
              <a:ext cx="1736534" cy="1686538"/>
              <a:chOff x="881109" y="1522148"/>
              <a:chExt cx="1736534" cy="1686538"/>
            </a:xfrm>
          </p:grpSpPr>
          <p:sp>
            <p:nvSpPr>
              <p:cNvPr id="21" name="Oval 20"/>
              <p:cNvSpPr/>
              <p:nvPr/>
            </p:nvSpPr>
            <p:spPr>
              <a:xfrm>
                <a:off x="881109" y="1522148"/>
                <a:ext cx="1736534" cy="168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1070139" y="1895040"/>
                <a:ext cx="1321279" cy="421626"/>
              </a:xfrm>
              <a:prstGeom prst="rect">
                <a:avLst/>
              </a:prstGeom>
            </p:spPr>
          </p:pic>
        </p:grpSp>
        <p:grpSp>
          <p:nvGrpSpPr>
            <p:cNvPr id="9" name="Group 8"/>
            <p:cNvGrpSpPr/>
            <p:nvPr/>
          </p:nvGrpSpPr>
          <p:grpSpPr>
            <a:xfrm>
              <a:off x="2057512" y="3321593"/>
              <a:ext cx="1593323" cy="1151871"/>
              <a:chOff x="3610414" y="2532390"/>
              <a:chExt cx="1761176" cy="1196990"/>
            </a:xfrm>
          </p:grpSpPr>
          <p:pic>
            <p:nvPicPr>
              <p:cNvPr id="19" name="Picture 18"/>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3610414" y="2532390"/>
                <a:ext cx="1761176" cy="1196990"/>
              </a:xfrm>
              <a:prstGeom prst="rect">
                <a:avLst/>
              </a:prstGeom>
            </p:spPr>
          </p:pic>
          <p:sp>
            <p:nvSpPr>
              <p:cNvPr id="20" name="TextBox 19"/>
              <p:cNvSpPr txBox="1"/>
              <p:nvPr/>
            </p:nvSpPr>
            <p:spPr>
              <a:xfrm>
                <a:off x="3979496" y="2577231"/>
                <a:ext cx="812145" cy="369332"/>
              </a:xfrm>
              <a:prstGeom prst="rect">
                <a:avLst/>
              </a:prstGeom>
              <a:noFill/>
            </p:spPr>
            <p:txBody>
              <a:bodyPr wrap="none" rtlCol="0">
                <a:spAutoFit/>
              </a:bodyPr>
              <a:lstStyle/>
              <a:p>
                <a:r>
                  <a:rPr lang="en-US" b="1" dirty="0" smtClean="0">
                    <a:solidFill>
                      <a:schemeClr val="tx1">
                        <a:lumMod val="95000"/>
                        <a:lumOff val="5000"/>
                      </a:schemeClr>
                    </a:solidFill>
                  </a:rPr>
                  <a:t>GWWI</a:t>
                </a:r>
                <a:endParaRPr lang="en-US" b="1" dirty="0">
                  <a:solidFill>
                    <a:schemeClr val="tx1">
                      <a:lumMod val="95000"/>
                      <a:lumOff val="5000"/>
                    </a:schemeClr>
                  </a:solidFill>
                </a:endParaRPr>
              </a:p>
            </p:txBody>
          </p:sp>
        </p:grpSp>
        <p:grpSp>
          <p:nvGrpSpPr>
            <p:cNvPr id="10" name="Group 9"/>
            <p:cNvGrpSpPr/>
            <p:nvPr/>
          </p:nvGrpSpPr>
          <p:grpSpPr>
            <a:xfrm>
              <a:off x="1065353" y="1596346"/>
              <a:ext cx="3997734" cy="1686538"/>
              <a:chOff x="1065353" y="1620084"/>
              <a:chExt cx="3997734" cy="1686538"/>
            </a:xfrm>
          </p:grpSpPr>
          <p:sp>
            <p:nvSpPr>
              <p:cNvPr id="17" name="Oval 16"/>
              <p:cNvSpPr/>
              <p:nvPr/>
            </p:nvSpPr>
            <p:spPr>
              <a:xfrm>
                <a:off x="3326553" y="1620084"/>
                <a:ext cx="1736534" cy="168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sz="1400" b="1" dirty="0" smtClean="0"/>
                  <a:t>Business</a:t>
                </a:r>
                <a:endParaRPr lang="en-US" sz="1400" b="1" dirty="0"/>
              </a:p>
            </p:txBody>
          </p:sp>
          <p:pic>
            <p:nvPicPr>
              <p:cNvPr id="18" name="Picture 17"/>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1065353" y="2402700"/>
                <a:ext cx="1330849" cy="457989"/>
              </a:xfrm>
              <a:prstGeom prst="rect">
                <a:avLst/>
              </a:prstGeom>
            </p:spPr>
          </p:pic>
        </p:grpSp>
        <p:sp>
          <p:nvSpPr>
            <p:cNvPr id="11" name="Arc 10"/>
            <p:cNvSpPr/>
            <p:nvPr/>
          </p:nvSpPr>
          <p:spPr>
            <a:xfrm>
              <a:off x="2265753" y="2063682"/>
              <a:ext cx="909741" cy="117621"/>
            </a:xfrm>
            <a:prstGeom prst="arc">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2047183">
              <a:off x="1156161" y="5481212"/>
              <a:ext cx="909741" cy="117621"/>
            </a:xfrm>
            <a:prstGeom prst="arc">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7406387">
              <a:off x="255972" y="3463424"/>
              <a:ext cx="967677" cy="110579"/>
            </a:xfrm>
            <a:prstGeom prst="arc">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9107543">
              <a:off x="3904475" y="5462120"/>
              <a:ext cx="909741" cy="117621"/>
            </a:xfrm>
            <a:prstGeom prst="arc">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3795121">
              <a:off x="4283856" y="3247892"/>
              <a:ext cx="772570" cy="49192"/>
            </a:xfrm>
            <a:prstGeom prst="arc">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3600030" y="1948561"/>
              <a:ext cx="1253967" cy="835651"/>
            </a:xfrm>
            <a:prstGeom prst="rect">
              <a:avLst/>
            </a:prstGeom>
          </p:spPr>
        </p:pic>
      </p:grpSp>
    </p:spTree>
    <p:extLst>
      <p:ext uri="{BB962C8B-B14F-4D97-AF65-F5344CB8AC3E}">
        <p14:creationId xmlns:p14="http://schemas.microsoft.com/office/powerpoint/2010/main" xmlns="" val="222956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0" y="5460607"/>
            <a:ext cx="6629401" cy="584776"/>
          </a:xfrm>
          <a:prstGeom prst="rect">
            <a:avLst/>
          </a:prstGeom>
          <a:noFill/>
        </p:spPr>
        <p:txBody>
          <a:bodyPr wrap="square" rtlCol="0">
            <a:spAutoFit/>
          </a:bodyPr>
          <a:lstStyle/>
          <a:p>
            <a:r>
              <a:rPr lang="en-US" sz="1600" dirty="0">
                <a:latin typeface="Arial"/>
                <a:cs typeface="Arial"/>
              </a:rPr>
              <a:t>Invest in student scholarships, internships, externships, </a:t>
            </a:r>
            <a:r>
              <a:rPr lang="en-US" sz="1600" dirty="0" smtClean="0">
                <a:latin typeface="Arial"/>
                <a:cs typeface="Arial"/>
              </a:rPr>
              <a:t/>
            </a:r>
            <a:br>
              <a:rPr lang="en-US" sz="1600" dirty="0" smtClean="0">
                <a:latin typeface="Arial"/>
                <a:cs typeface="Arial"/>
              </a:rPr>
            </a:br>
            <a:r>
              <a:rPr lang="en-US" sz="1600" dirty="0" smtClean="0">
                <a:latin typeface="Arial"/>
                <a:cs typeface="Arial"/>
              </a:rPr>
              <a:t>mentorships</a:t>
            </a:r>
            <a:r>
              <a:rPr lang="en-US" sz="1600" dirty="0">
                <a:latin typeface="Arial"/>
                <a:cs typeface="Arial"/>
              </a:rPr>
              <a:t>, job </a:t>
            </a:r>
            <a:r>
              <a:rPr lang="en-US" sz="1600" dirty="0" smtClean="0">
                <a:latin typeface="Arial"/>
                <a:cs typeface="Arial"/>
              </a:rPr>
              <a:t>fairs</a:t>
            </a:r>
            <a:endParaRPr lang="en-US" sz="1600" dirty="0">
              <a:latin typeface="Arial"/>
              <a:cs typeface="Arial"/>
            </a:endParaRPr>
          </a:p>
        </p:txBody>
      </p:sp>
      <p:sp>
        <p:nvSpPr>
          <p:cNvPr id="17" name="TextBox 16"/>
          <p:cNvSpPr txBox="1"/>
          <p:nvPr/>
        </p:nvSpPr>
        <p:spPr>
          <a:xfrm>
            <a:off x="2286001" y="1311695"/>
            <a:ext cx="6858000" cy="830997"/>
          </a:xfrm>
          <a:prstGeom prst="rect">
            <a:avLst/>
          </a:prstGeom>
          <a:noFill/>
        </p:spPr>
        <p:txBody>
          <a:bodyPr wrap="square" rtlCol="0">
            <a:spAutoFit/>
          </a:bodyPr>
          <a:lstStyle/>
          <a:p>
            <a:r>
              <a:rPr lang="en-US" sz="1600" dirty="0">
                <a:latin typeface="Arial"/>
                <a:cs typeface="Arial"/>
              </a:rPr>
              <a:t>Act as Connector and work with Sector Navigators connecting </a:t>
            </a:r>
            <a:r>
              <a:rPr lang="en-US" sz="1600" dirty="0" smtClean="0">
                <a:latin typeface="Arial"/>
                <a:cs typeface="Arial"/>
              </a:rPr>
              <a:t/>
            </a:r>
            <a:br>
              <a:rPr lang="en-US" sz="1600" dirty="0" smtClean="0">
                <a:latin typeface="Arial"/>
                <a:cs typeface="Arial"/>
              </a:rPr>
            </a:br>
            <a:r>
              <a:rPr lang="en-US" sz="1600" dirty="0" smtClean="0">
                <a:latin typeface="Arial"/>
                <a:cs typeface="Arial"/>
              </a:rPr>
              <a:t>business</a:t>
            </a:r>
            <a:r>
              <a:rPr lang="en-US" sz="1600" dirty="0">
                <a:latin typeface="Arial"/>
                <a:cs typeface="Arial"/>
              </a:rPr>
              <a:t>, local chapters, councils, higher education, K-12, STEM, government, economic development, students, </a:t>
            </a:r>
            <a:r>
              <a:rPr lang="en-US" sz="1600" dirty="0" smtClean="0">
                <a:latin typeface="Arial"/>
                <a:cs typeface="Arial"/>
              </a:rPr>
              <a:t>parents</a:t>
            </a:r>
            <a:endParaRPr lang="en-US" sz="1600" dirty="0">
              <a:latin typeface="Arial"/>
              <a:cs typeface="Arial"/>
            </a:endParaRPr>
          </a:p>
        </p:txBody>
      </p:sp>
      <p:sp>
        <p:nvSpPr>
          <p:cNvPr id="18" name="Rectangle 17"/>
          <p:cNvSpPr/>
          <p:nvPr/>
        </p:nvSpPr>
        <p:spPr>
          <a:xfrm>
            <a:off x="2286001" y="2434766"/>
            <a:ext cx="6629401" cy="1077218"/>
          </a:xfrm>
          <a:prstGeom prst="rect">
            <a:avLst/>
          </a:prstGeom>
        </p:spPr>
        <p:txBody>
          <a:bodyPr wrap="square">
            <a:spAutoFit/>
          </a:bodyPr>
          <a:lstStyle/>
          <a:p>
            <a:r>
              <a:rPr lang="en-US" sz="1600" dirty="0">
                <a:latin typeface="Arial"/>
                <a:cs typeface="Arial"/>
              </a:rPr>
              <a:t>Offer IFMA “essentials” content to STEM, STEAM, ACE and other school programs. Train teachers and guidance counselors in FM.  Provide “A Day in the Life of an FM” experience.  Provide training to those entering FM from other </a:t>
            </a:r>
            <a:r>
              <a:rPr lang="en-US" sz="1600" dirty="0" smtClean="0">
                <a:latin typeface="Arial"/>
                <a:cs typeface="Arial"/>
              </a:rPr>
              <a:t>occupations</a:t>
            </a:r>
            <a:endParaRPr lang="en-US" sz="1600" dirty="0">
              <a:latin typeface="Arial"/>
              <a:cs typeface="Arial"/>
            </a:endParaRPr>
          </a:p>
        </p:txBody>
      </p:sp>
      <p:sp>
        <p:nvSpPr>
          <p:cNvPr id="19" name="Rectangle 18"/>
          <p:cNvSpPr/>
          <p:nvPr/>
        </p:nvSpPr>
        <p:spPr>
          <a:xfrm>
            <a:off x="2307336" y="3923788"/>
            <a:ext cx="6836665" cy="830997"/>
          </a:xfrm>
          <a:prstGeom prst="rect">
            <a:avLst/>
          </a:prstGeom>
        </p:spPr>
        <p:txBody>
          <a:bodyPr wrap="square">
            <a:spAutoFit/>
          </a:bodyPr>
          <a:lstStyle/>
          <a:p>
            <a:r>
              <a:rPr lang="en-US" sz="1600" dirty="0">
                <a:latin typeface="Arial"/>
                <a:cs typeface="Arial"/>
              </a:rPr>
              <a:t>Excite students about FM with the Mars City Project.  Engage students and parents with facility tours, presentations, chapter involvement</a:t>
            </a:r>
            <a:r>
              <a:rPr lang="en-US" sz="1600" dirty="0" smtClean="0">
                <a:latin typeface="Arial"/>
                <a:cs typeface="Arial"/>
              </a:rPr>
              <a:t>,</a:t>
            </a:r>
            <a:br>
              <a:rPr lang="en-US" sz="1600" dirty="0" smtClean="0">
                <a:latin typeface="Arial"/>
                <a:cs typeface="Arial"/>
              </a:rPr>
            </a:br>
            <a:r>
              <a:rPr lang="en-US" sz="1600" dirty="0" smtClean="0">
                <a:latin typeface="Arial"/>
                <a:cs typeface="Arial"/>
              </a:rPr>
              <a:t>and </a:t>
            </a:r>
            <a:r>
              <a:rPr lang="en-US" sz="1600" dirty="0">
                <a:latin typeface="Arial"/>
                <a:cs typeface="Arial"/>
              </a:rPr>
              <a:t>new student </a:t>
            </a:r>
            <a:r>
              <a:rPr lang="en-US" sz="1600" dirty="0" smtClean="0">
                <a:latin typeface="Arial"/>
                <a:cs typeface="Arial"/>
              </a:rPr>
              <a:t>chapters  </a:t>
            </a:r>
            <a:endParaRPr lang="en-US" sz="1600" dirty="0">
              <a:latin typeface="Arial"/>
              <a:cs typeface="Arial"/>
            </a:endParaRPr>
          </a:p>
        </p:txBody>
      </p:sp>
      <p:sp>
        <p:nvSpPr>
          <p:cNvPr id="2" name="TextBox 1"/>
          <p:cNvSpPr txBox="1"/>
          <p:nvPr/>
        </p:nvSpPr>
        <p:spPr>
          <a:xfrm>
            <a:off x="241404" y="1527138"/>
            <a:ext cx="1960042" cy="523220"/>
          </a:xfrm>
          <a:prstGeom prst="rect">
            <a:avLst/>
          </a:prstGeom>
          <a:solidFill>
            <a:schemeClr val="tx2">
              <a:lumMod val="60000"/>
              <a:lumOff val="40000"/>
            </a:schemeClr>
          </a:solidFill>
        </p:spPr>
        <p:txBody>
          <a:bodyPr wrap="none" rtlCol="0">
            <a:spAutoFit/>
          </a:bodyPr>
          <a:lstStyle/>
          <a:p>
            <a:r>
              <a:rPr lang="en-US" sz="2800" b="1" dirty="0" smtClean="0">
                <a:solidFill>
                  <a:schemeClr val="bg1"/>
                </a:solidFill>
                <a:latin typeface="Arial"/>
                <a:cs typeface="Arial"/>
              </a:rPr>
              <a:t>CONNECT</a:t>
            </a:r>
            <a:endParaRPr lang="en-US" sz="2800" b="1" dirty="0">
              <a:solidFill>
                <a:schemeClr val="bg1"/>
              </a:solidFill>
              <a:latin typeface="Arial"/>
              <a:cs typeface="Arial"/>
            </a:endParaRPr>
          </a:p>
        </p:txBody>
      </p:sp>
      <p:sp>
        <p:nvSpPr>
          <p:cNvPr id="15" name="TextBox 14"/>
          <p:cNvSpPr txBox="1"/>
          <p:nvPr/>
        </p:nvSpPr>
        <p:spPr>
          <a:xfrm>
            <a:off x="215229" y="2742542"/>
            <a:ext cx="1893592" cy="523220"/>
          </a:xfrm>
          <a:prstGeom prst="rect">
            <a:avLst/>
          </a:prstGeom>
          <a:solidFill>
            <a:srgbClr val="C00000"/>
          </a:solidFill>
        </p:spPr>
        <p:txBody>
          <a:bodyPr wrap="none" rtlCol="0">
            <a:spAutoFit/>
          </a:bodyPr>
          <a:lstStyle/>
          <a:p>
            <a:r>
              <a:rPr lang="en-US" sz="2800" b="1" dirty="0" smtClean="0">
                <a:solidFill>
                  <a:schemeClr val="bg1"/>
                </a:solidFill>
                <a:latin typeface="Arial"/>
                <a:cs typeface="Arial"/>
              </a:rPr>
              <a:t>EDUCATE </a:t>
            </a:r>
            <a:endParaRPr lang="en-US" sz="2800" b="1" dirty="0">
              <a:solidFill>
                <a:schemeClr val="bg1"/>
              </a:solidFill>
              <a:latin typeface="Arial"/>
              <a:cs typeface="Arial"/>
            </a:endParaRPr>
          </a:p>
        </p:txBody>
      </p:sp>
      <p:sp>
        <p:nvSpPr>
          <p:cNvPr id="20" name="TextBox 19"/>
          <p:cNvSpPr txBox="1"/>
          <p:nvPr/>
        </p:nvSpPr>
        <p:spPr>
          <a:xfrm>
            <a:off x="210010" y="4093065"/>
            <a:ext cx="1740881" cy="523220"/>
          </a:xfrm>
          <a:prstGeom prst="rect">
            <a:avLst/>
          </a:prstGeom>
          <a:solidFill>
            <a:srgbClr val="92D050"/>
          </a:solidFill>
        </p:spPr>
        <p:txBody>
          <a:bodyPr wrap="none" rtlCol="0">
            <a:spAutoFit/>
          </a:bodyPr>
          <a:lstStyle/>
          <a:p>
            <a:r>
              <a:rPr lang="en-US" sz="2800" b="1" dirty="0" smtClean="0">
                <a:solidFill>
                  <a:schemeClr val="bg1"/>
                </a:solidFill>
                <a:latin typeface="Arial"/>
                <a:cs typeface="Arial"/>
              </a:rPr>
              <a:t>ENGAGE  </a:t>
            </a:r>
            <a:endParaRPr lang="en-US" sz="2800" b="1" dirty="0">
              <a:solidFill>
                <a:schemeClr val="bg1"/>
              </a:solidFill>
              <a:latin typeface="Arial"/>
              <a:cs typeface="Arial"/>
            </a:endParaRPr>
          </a:p>
        </p:txBody>
      </p:sp>
      <p:sp>
        <p:nvSpPr>
          <p:cNvPr id="21" name="TextBox 20"/>
          <p:cNvSpPr txBox="1"/>
          <p:nvPr/>
        </p:nvSpPr>
        <p:spPr>
          <a:xfrm>
            <a:off x="215229" y="5491386"/>
            <a:ext cx="1481570" cy="523220"/>
          </a:xfrm>
          <a:prstGeom prst="rect">
            <a:avLst/>
          </a:prstGeom>
          <a:solidFill>
            <a:schemeClr val="accent4">
              <a:lumMod val="60000"/>
              <a:lumOff val="40000"/>
            </a:schemeClr>
          </a:solidFill>
        </p:spPr>
        <p:txBody>
          <a:bodyPr wrap="none" rtlCol="0">
            <a:spAutoFit/>
          </a:bodyPr>
          <a:lstStyle/>
          <a:p>
            <a:r>
              <a:rPr lang="en-US" sz="2800" b="1" dirty="0" smtClean="0">
                <a:solidFill>
                  <a:schemeClr val="bg1"/>
                </a:solidFill>
                <a:latin typeface="Arial"/>
                <a:cs typeface="Arial"/>
              </a:rPr>
              <a:t>INVEST    </a:t>
            </a:r>
            <a:endParaRPr lang="en-US" sz="2800" b="1" dirty="0">
              <a:solidFill>
                <a:schemeClr val="bg1"/>
              </a:solidFill>
              <a:latin typeface="Arial"/>
              <a:cs typeface="Arial"/>
            </a:endParaRPr>
          </a:p>
        </p:txBody>
      </p:sp>
      <p:sp>
        <p:nvSpPr>
          <p:cNvPr id="11" name="Title 1"/>
          <p:cNvSpPr txBox="1">
            <a:spLocks/>
          </p:cNvSpPr>
          <p:nvPr/>
        </p:nvSpPr>
        <p:spPr>
          <a:xfrm>
            <a:off x="457200" y="446227"/>
            <a:ext cx="8229600" cy="672999"/>
          </a:xfrm>
          <a:prstGeom prst="rect">
            <a:avLst/>
          </a:prstGeom>
        </p:spPr>
        <p:txBody>
          <a:bodyPr/>
          <a:lstStyle>
            <a:lvl1pPr algn="l" defTabSz="457200" rtl="0" eaLnBrk="1" latinLnBrk="0" hangingPunct="1">
              <a:spcBef>
                <a:spcPct val="0"/>
              </a:spcBef>
              <a:buNone/>
              <a:defRPr sz="4000" b="1" kern="1200">
                <a:solidFill>
                  <a:srgbClr val="575659"/>
                </a:solidFill>
                <a:effectLst>
                  <a:outerShdw dist="25400" dir="2700000" algn="tl" rotWithShape="0">
                    <a:schemeClr val="bg1">
                      <a:lumMod val="50000"/>
                      <a:alpha val="25000"/>
                    </a:schemeClr>
                  </a:outerShdw>
                </a:effectLst>
                <a:latin typeface="Arial"/>
                <a:ea typeface="+mj-ea"/>
                <a:cs typeface="Arial"/>
              </a:defRPr>
            </a:lvl1pPr>
          </a:lstStyle>
          <a:p>
            <a:r>
              <a:rPr lang="en-US" sz="3200" dirty="0" smtClean="0"/>
              <a:t>Global Workplace Workforce Initiative</a:t>
            </a:r>
            <a:endParaRPr lang="en-US" sz="3200" dirty="0"/>
          </a:p>
        </p:txBody>
      </p:sp>
    </p:spTree>
    <p:extLst>
      <p:ext uri="{BB962C8B-B14F-4D97-AF65-F5344CB8AC3E}">
        <p14:creationId xmlns:p14="http://schemas.microsoft.com/office/powerpoint/2010/main" xmlns="" val="192020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Foundation Programs</a:t>
            </a:r>
            <a:endParaRPr lang="en-US" dirty="0"/>
          </a:p>
        </p:txBody>
      </p:sp>
      <p:sp>
        <p:nvSpPr>
          <p:cNvPr id="3" name="Content Placeholder 2"/>
          <p:cNvSpPr>
            <a:spLocks noGrp="1"/>
          </p:cNvSpPr>
          <p:nvPr>
            <p:ph idx="1"/>
          </p:nvPr>
        </p:nvSpPr>
        <p:spPr/>
        <p:txBody>
          <a:bodyPr/>
          <a:lstStyle/>
          <a:p>
            <a:r>
              <a:rPr lang="en-US" altLang="en-US" sz="3600" dirty="0"/>
              <a:t>Three major focus areas:</a:t>
            </a:r>
          </a:p>
          <a:p>
            <a:endParaRPr lang="en-US" altLang="en-US" sz="1200" dirty="0"/>
          </a:p>
          <a:p>
            <a:pPr marL="457200" indent="-457200">
              <a:buFont typeface="+mj-lt"/>
              <a:buAutoNum type="arabicPeriod"/>
            </a:pPr>
            <a:r>
              <a:rPr lang="en-US" altLang="en-US" sz="2400" dirty="0"/>
              <a:t>Accreditation of FM Degree Programs</a:t>
            </a:r>
          </a:p>
          <a:p>
            <a:pPr marL="400050" lvl="1" indent="0">
              <a:buNone/>
            </a:pPr>
            <a:r>
              <a:rPr lang="en-US" altLang="en-US" sz="2000" dirty="0" smtClean="0"/>
              <a:t>	2-year</a:t>
            </a:r>
            <a:r>
              <a:rPr lang="en-US" altLang="en-US" sz="2000" dirty="0"/>
              <a:t>, 4-year, and graduate FM degrees </a:t>
            </a:r>
          </a:p>
          <a:p>
            <a:pPr marL="457200" indent="-457200">
              <a:buFont typeface="+mj-lt"/>
              <a:buAutoNum type="arabicPeriod"/>
            </a:pPr>
            <a:endParaRPr lang="en-US" altLang="en-US" sz="2400" dirty="0"/>
          </a:p>
          <a:p>
            <a:pPr marL="457200" indent="-457200">
              <a:buFont typeface="+mj-lt"/>
              <a:buAutoNum type="arabicPeriod"/>
            </a:pPr>
            <a:r>
              <a:rPr lang="en-US" altLang="en-US" sz="2400" dirty="0"/>
              <a:t>FM Student </a:t>
            </a:r>
            <a:r>
              <a:rPr lang="en-US" altLang="en-US" sz="2400" dirty="0" smtClean="0"/>
              <a:t>Programs:  </a:t>
            </a:r>
            <a:r>
              <a:rPr lang="en-US" altLang="en-US" sz="2400" b="0" dirty="0" smtClean="0"/>
              <a:t>Scholarships</a:t>
            </a:r>
            <a:r>
              <a:rPr lang="en-US" altLang="en-US" sz="2400" b="0" dirty="0"/>
              <a:t>, FM Student ‘Pipeline’ initiative, E-Poster competition, International Student of the Year competition</a:t>
            </a:r>
          </a:p>
          <a:p>
            <a:pPr marL="457200" indent="-457200">
              <a:buFont typeface="+mj-lt"/>
              <a:buAutoNum type="arabicPeriod"/>
            </a:pPr>
            <a:endParaRPr lang="en-US" altLang="en-US" sz="2400" dirty="0"/>
          </a:p>
          <a:p>
            <a:pPr marL="457200" indent="-457200">
              <a:buFont typeface="+mj-lt"/>
              <a:buAutoNum type="arabicPeriod"/>
            </a:pPr>
            <a:r>
              <a:rPr lang="en-US" altLang="en-US" sz="2400" dirty="0"/>
              <a:t>Research on the profession (future focused)</a:t>
            </a:r>
          </a:p>
          <a:p>
            <a:endParaRPr lang="en-US" dirty="0"/>
          </a:p>
        </p:txBody>
      </p:sp>
    </p:spTree>
    <p:extLst>
      <p:ext uri="{BB962C8B-B14F-4D97-AF65-F5344CB8AC3E}">
        <p14:creationId xmlns:p14="http://schemas.microsoft.com/office/powerpoint/2010/main" xmlns="" val="152244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The Profession of Facility Asset Management</a:t>
            </a:r>
          </a:p>
          <a:p>
            <a:pPr lvl="1"/>
            <a:r>
              <a:rPr lang="en-US" dirty="0" smtClean="0"/>
              <a:t>History</a:t>
            </a:r>
          </a:p>
          <a:p>
            <a:pPr lvl="1"/>
            <a:r>
              <a:rPr lang="en-US" dirty="0" smtClean="0"/>
              <a:t>Academia</a:t>
            </a:r>
          </a:p>
          <a:p>
            <a:pPr lvl="1"/>
            <a:r>
              <a:rPr lang="en-US" dirty="0" smtClean="0"/>
              <a:t>Skills and Knowledge</a:t>
            </a:r>
          </a:p>
          <a:p>
            <a:pPr lvl="1"/>
            <a:r>
              <a:rPr lang="en-US" dirty="0" smtClean="0"/>
              <a:t>The Job</a:t>
            </a:r>
          </a:p>
          <a:p>
            <a:pPr lvl="1"/>
            <a:r>
              <a:rPr lang="en-US" dirty="0" smtClean="0"/>
              <a:t>The Career</a:t>
            </a:r>
            <a:endParaRPr lang="en-US" dirty="0"/>
          </a:p>
        </p:txBody>
      </p:sp>
    </p:spTree>
    <p:extLst>
      <p:ext uri="{BB962C8B-B14F-4D97-AF65-F5344CB8AC3E}">
        <p14:creationId xmlns:p14="http://schemas.microsoft.com/office/powerpoint/2010/main" xmlns="" val="3590738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Accredited Degree Programs (ADPs)</a:t>
            </a:r>
            <a:endParaRPr lang="en-US" sz="36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normAutofit fontScale="92500" lnSpcReduction="10000"/>
          </a:bodyPr>
          <a:lstStyle/>
          <a:p>
            <a:r>
              <a:rPr lang="en-US" dirty="0" smtClean="0"/>
              <a:t>30 Facility Management Degree Programs</a:t>
            </a:r>
          </a:p>
          <a:p>
            <a:pPr lvl="1"/>
            <a:r>
              <a:rPr lang="en-US" dirty="0" smtClean="0"/>
              <a:t>11 Graduate Degrees</a:t>
            </a:r>
          </a:p>
          <a:p>
            <a:pPr lvl="1"/>
            <a:r>
              <a:rPr lang="en-US" dirty="0" smtClean="0"/>
              <a:t>16 Undergraduate (4-year) Degrees</a:t>
            </a:r>
          </a:p>
          <a:p>
            <a:pPr lvl="1"/>
            <a:r>
              <a:rPr lang="en-US" dirty="0" smtClean="0"/>
              <a:t>3 Undergraduate (2-year) Degrees</a:t>
            </a:r>
          </a:p>
          <a:p>
            <a:r>
              <a:rPr lang="en-US" dirty="0" smtClean="0"/>
              <a:t/>
            </a:r>
            <a:br>
              <a:rPr lang="en-US" dirty="0" smtClean="0"/>
            </a:br>
            <a:r>
              <a:rPr lang="en-US" dirty="0" smtClean="0"/>
              <a:t>International Reach</a:t>
            </a:r>
          </a:p>
          <a:p>
            <a:pPr lvl="1"/>
            <a:r>
              <a:rPr lang="en-US" dirty="0" smtClean="0"/>
              <a:t>USA:  15</a:t>
            </a:r>
          </a:p>
          <a:p>
            <a:pPr lvl="1"/>
            <a:r>
              <a:rPr lang="en-US" dirty="0" smtClean="0"/>
              <a:t>Canada:  1</a:t>
            </a:r>
          </a:p>
          <a:p>
            <a:pPr lvl="1"/>
            <a:r>
              <a:rPr lang="en-US" dirty="0" smtClean="0"/>
              <a:t>Europe:  10</a:t>
            </a:r>
          </a:p>
          <a:p>
            <a:pPr lvl="1"/>
            <a:r>
              <a:rPr lang="en-US" dirty="0" smtClean="0"/>
              <a:t>Asia/Australia:  4</a:t>
            </a:r>
          </a:p>
        </p:txBody>
      </p:sp>
    </p:spTree>
    <p:extLst>
      <p:ext uri="{BB962C8B-B14F-4D97-AF65-F5344CB8AC3E}">
        <p14:creationId xmlns:p14="http://schemas.microsoft.com/office/powerpoint/2010/main" xmlns="" val="206989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800" b="1" smtClean="0"/>
              <a:t>FM ADP Growth</a:t>
            </a:r>
          </a:p>
        </p:txBody>
      </p:sp>
      <p:graphicFrame>
        <p:nvGraphicFramePr>
          <p:cNvPr id="9219" name="Content Placeholder 1"/>
          <p:cNvGraphicFramePr>
            <a:graphicFrameLocks noGrp="1"/>
          </p:cNvGraphicFramePr>
          <p:nvPr>
            <p:ph idx="1"/>
            <p:extLst>
              <p:ext uri="{D42A27DB-BD31-4B8C-83A1-F6EECF244321}">
                <p14:modId xmlns:p14="http://schemas.microsoft.com/office/powerpoint/2010/main" xmlns="" val="3269669038"/>
              </p:ext>
            </p:extLst>
          </p:nvPr>
        </p:nvGraphicFramePr>
        <p:xfrm>
          <a:off x="523875" y="1544638"/>
          <a:ext cx="8096250" cy="4581525"/>
        </p:xfrm>
        <a:graphic>
          <a:graphicData uri="http://schemas.openxmlformats.org/presentationml/2006/ole">
            <p:oleObj spid="_x0000_s2062" name="Chart" r:id="rId4" imgW="8096154" imgH="4581630" progId="Excel.Sheet.8">
              <p:embed/>
            </p:oleObj>
          </a:graphicData>
        </a:graphic>
      </p:graphicFrame>
    </p:spTree>
    <p:extLst>
      <p:ext uri="{BB962C8B-B14F-4D97-AF65-F5344CB8AC3E}">
        <p14:creationId xmlns:p14="http://schemas.microsoft.com/office/powerpoint/2010/main" xmlns="" val="267876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xmlns=""/>
              </a:ext>
            </a:extLst>
          </a:blip>
          <a:srcRect r="19019"/>
          <a:stretch/>
        </p:blipFill>
        <p:spPr bwMode="auto">
          <a:xfrm>
            <a:off x="833559" y="189331"/>
            <a:ext cx="7646134" cy="6453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848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Accredited Degree Program</a:t>
            </a:r>
            <a:endParaRPr lang="en-US" sz="36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normAutofit/>
          </a:bodyPr>
          <a:lstStyle/>
          <a:p>
            <a:r>
              <a:rPr lang="en-US" altLang="en-US" dirty="0"/>
              <a:t>FM ADP:  What is it?</a:t>
            </a:r>
          </a:p>
          <a:p>
            <a:pPr lvl="1"/>
            <a:r>
              <a:rPr lang="en-US" altLang="en-US" sz="1800" dirty="0"/>
              <a:t>An Accredited FM Degree Program ensures our profession’s </a:t>
            </a:r>
            <a:r>
              <a:rPr lang="en-US" altLang="en-US" sz="1800" dirty="0" smtClean="0"/>
              <a:t/>
            </a:r>
            <a:br>
              <a:rPr lang="en-US" altLang="en-US" sz="1800" dirty="0" smtClean="0"/>
            </a:br>
            <a:r>
              <a:rPr lang="en-US" altLang="en-US" sz="1800" dirty="0" smtClean="0"/>
              <a:t>vital </a:t>
            </a:r>
            <a:r>
              <a:rPr lang="en-US" altLang="en-US" sz="1800" dirty="0"/>
              <a:t>core competencies are embedded into the institution’s </a:t>
            </a:r>
            <a:r>
              <a:rPr lang="en-US" altLang="en-US" sz="1800" dirty="0" smtClean="0"/>
              <a:t/>
            </a:r>
            <a:br>
              <a:rPr lang="en-US" altLang="en-US" sz="1800" dirty="0" smtClean="0"/>
            </a:br>
            <a:r>
              <a:rPr lang="en-US" altLang="en-US" sz="1800" dirty="0" smtClean="0"/>
              <a:t>academic </a:t>
            </a:r>
            <a:r>
              <a:rPr lang="en-US" altLang="en-US" sz="1800" dirty="0"/>
              <a:t>coursework</a:t>
            </a:r>
          </a:p>
          <a:p>
            <a:pPr lvl="1"/>
            <a:r>
              <a:rPr lang="en-US" altLang="en-US" sz="1800" dirty="0"/>
              <a:t>Accreditation is a voluntary method / process of quality assurance </a:t>
            </a:r>
            <a:r>
              <a:rPr lang="en-US" altLang="en-US" sz="1800" dirty="0" smtClean="0"/>
              <a:t/>
            </a:r>
            <a:br>
              <a:rPr lang="en-US" altLang="en-US" sz="1800" dirty="0" smtClean="0"/>
            </a:br>
            <a:r>
              <a:rPr lang="en-US" altLang="en-US" sz="1800" dirty="0" smtClean="0"/>
              <a:t>used </a:t>
            </a:r>
            <a:r>
              <a:rPr lang="en-US" altLang="en-US" sz="1800" dirty="0"/>
              <a:t>by universities and institutions designed primarily to </a:t>
            </a:r>
            <a:r>
              <a:rPr lang="en-US" altLang="en-US" sz="1800" dirty="0" smtClean="0"/>
              <a:t/>
            </a:r>
            <a:br>
              <a:rPr lang="en-US" altLang="en-US" sz="1800" dirty="0" smtClean="0"/>
            </a:br>
            <a:r>
              <a:rPr lang="en-US" altLang="en-US" sz="1800" dirty="0" smtClean="0"/>
              <a:t>distinguish </a:t>
            </a:r>
            <a:r>
              <a:rPr lang="en-US" altLang="en-US" sz="1800" dirty="0"/>
              <a:t>schools adhering to a set of educational </a:t>
            </a:r>
            <a:r>
              <a:rPr lang="en-US" altLang="en-US" sz="1800" dirty="0" smtClean="0"/>
              <a:t>standards</a:t>
            </a:r>
          </a:p>
          <a:p>
            <a:pPr lvl="1"/>
            <a:r>
              <a:rPr lang="en-US" altLang="en-US" sz="1800" dirty="0"/>
              <a:t>The Foundation’s FM Accredited Degree Program (ADP) </a:t>
            </a:r>
            <a:r>
              <a:rPr lang="en-US" altLang="en-US" sz="1800" dirty="0" smtClean="0"/>
              <a:t/>
            </a:r>
            <a:br>
              <a:rPr lang="en-US" altLang="en-US" sz="1800" dirty="0" smtClean="0"/>
            </a:br>
            <a:r>
              <a:rPr lang="en-US" altLang="en-US" sz="1800" dirty="0" smtClean="0"/>
              <a:t>ensures </a:t>
            </a:r>
            <a:r>
              <a:rPr lang="en-US" altLang="en-US" sz="1800" dirty="0"/>
              <a:t>current students, potential employers, parents and </a:t>
            </a:r>
            <a:r>
              <a:rPr lang="en-US" altLang="en-US" sz="1800" dirty="0" smtClean="0"/>
              <a:t/>
            </a:r>
            <a:br>
              <a:rPr lang="en-US" altLang="en-US" sz="1800" dirty="0" smtClean="0"/>
            </a:br>
            <a:r>
              <a:rPr lang="en-US" altLang="en-US" sz="1800" dirty="0" smtClean="0"/>
              <a:t>prospective </a:t>
            </a:r>
            <a:r>
              <a:rPr lang="en-US" altLang="en-US" sz="1800" dirty="0"/>
              <a:t>students that the accredited FM degrees meet the </a:t>
            </a:r>
            <a:r>
              <a:rPr lang="en-US" altLang="en-US" sz="1800" dirty="0" smtClean="0"/>
              <a:t/>
            </a:r>
            <a:br>
              <a:rPr lang="en-US" altLang="en-US" sz="1800" dirty="0" smtClean="0"/>
            </a:br>
            <a:r>
              <a:rPr lang="en-US" altLang="en-US" sz="1800" dirty="0" smtClean="0"/>
              <a:t>rigorous </a:t>
            </a:r>
            <a:r>
              <a:rPr lang="en-US" altLang="en-US" sz="1800" dirty="0"/>
              <a:t>academic standard for quality, subject content and </a:t>
            </a:r>
            <a:r>
              <a:rPr lang="en-US" altLang="en-US" sz="1800" dirty="0" smtClean="0"/>
              <a:t/>
            </a:r>
            <a:br>
              <a:rPr lang="en-US" altLang="en-US" sz="1800" dirty="0" smtClean="0"/>
            </a:br>
            <a:r>
              <a:rPr lang="en-US" altLang="en-US" sz="1800" dirty="0" smtClean="0"/>
              <a:t>student </a:t>
            </a:r>
            <a:r>
              <a:rPr lang="en-US" altLang="en-US" sz="1800" dirty="0"/>
              <a:t>outcome </a:t>
            </a:r>
            <a:r>
              <a:rPr lang="en-US" altLang="en-US" sz="1800" dirty="0" smtClean="0"/>
              <a:t>requirements</a:t>
            </a:r>
            <a:endParaRPr lang="en-US" altLang="en-US" sz="1800" dirty="0"/>
          </a:p>
        </p:txBody>
      </p:sp>
    </p:spTree>
    <p:extLst>
      <p:ext uri="{BB962C8B-B14F-4D97-AF65-F5344CB8AC3E}">
        <p14:creationId xmlns:p14="http://schemas.microsoft.com/office/powerpoint/2010/main" xmlns="" val="188104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 Standard</a:t>
            </a:r>
            <a:endParaRPr lang="en-US" dirty="0"/>
          </a:p>
        </p:txBody>
      </p:sp>
      <p:sp>
        <p:nvSpPr>
          <p:cNvPr id="3" name="Content Placeholder 2"/>
          <p:cNvSpPr>
            <a:spLocks noGrp="1"/>
          </p:cNvSpPr>
          <p:nvPr>
            <p:ph idx="1"/>
          </p:nvPr>
        </p:nvSpPr>
        <p:spPr/>
        <p:txBody>
          <a:bodyPr>
            <a:noAutofit/>
          </a:bodyPr>
          <a:lstStyle/>
          <a:p>
            <a:pPr marL="400050" lvl="1" indent="-400050"/>
            <a:r>
              <a:rPr lang="en-US" b="0" dirty="0" smtClean="0"/>
              <a:t>Updated ADP </a:t>
            </a:r>
            <a:r>
              <a:rPr lang="en-US" b="0" dirty="0"/>
              <a:t>Standard </a:t>
            </a:r>
            <a:r>
              <a:rPr lang="en-US" b="0" dirty="0" smtClean="0"/>
              <a:t>released early 2014</a:t>
            </a:r>
          </a:p>
          <a:p>
            <a:pPr marL="400050" lvl="1" indent="-400050"/>
            <a:endParaRPr lang="en-US" b="0" dirty="0" smtClean="0"/>
          </a:p>
          <a:p>
            <a:pPr marL="400050" lvl="1" indent="-400050"/>
            <a:r>
              <a:rPr lang="en-US" b="0" dirty="0" smtClean="0"/>
              <a:t>Based on IFMA’s most recent Global </a:t>
            </a:r>
            <a:r>
              <a:rPr lang="en-US" b="0" dirty="0"/>
              <a:t>Job Task Analysis (GJTA) which defined the 11 core competencies of the FM </a:t>
            </a:r>
            <a:r>
              <a:rPr lang="en-US" b="0" dirty="0" smtClean="0"/>
              <a:t>profession</a:t>
            </a:r>
          </a:p>
          <a:p>
            <a:pPr marL="400050" lvl="1" indent="-400050"/>
            <a:endParaRPr lang="en-US" b="0" dirty="0" smtClean="0"/>
          </a:p>
          <a:p>
            <a:pPr marL="400050" lvl="1" indent="-400050"/>
            <a:r>
              <a:rPr lang="en-US" b="0" dirty="0" smtClean="0"/>
              <a:t>Facility </a:t>
            </a:r>
            <a:r>
              <a:rPr lang="en-US" b="0" dirty="0"/>
              <a:t>managers from 62 countries were involved in the GJTA, the most comprehensive to date and the first truly global survey and </a:t>
            </a:r>
            <a:r>
              <a:rPr lang="en-US" b="0" dirty="0" smtClean="0"/>
              <a:t>analysis</a:t>
            </a:r>
            <a:endParaRPr lang="en-US" b="0" dirty="0"/>
          </a:p>
        </p:txBody>
      </p:sp>
    </p:spTree>
    <p:extLst>
      <p:ext uri="{BB962C8B-B14F-4D97-AF65-F5344CB8AC3E}">
        <p14:creationId xmlns:p14="http://schemas.microsoft.com/office/powerpoint/2010/main" xmlns="" val="1096389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 Core Competencies</a:t>
            </a:r>
            <a:endParaRPr lang="en-US" dirty="0"/>
          </a:p>
        </p:txBody>
      </p:sp>
      <p:sp>
        <p:nvSpPr>
          <p:cNvPr id="3" name="Content Placeholder 2"/>
          <p:cNvSpPr>
            <a:spLocks noGrp="1"/>
          </p:cNvSpPr>
          <p:nvPr>
            <p:ph idx="1"/>
          </p:nvPr>
        </p:nvSpPr>
        <p:spPr>
          <a:xfrm>
            <a:off x="457199" y="1543201"/>
            <a:ext cx="8442569" cy="4582962"/>
          </a:xfrm>
        </p:spPr>
        <p:txBody>
          <a:bodyPr>
            <a:normAutofit fontScale="92500"/>
          </a:bodyPr>
          <a:lstStyle/>
          <a:p>
            <a:pPr>
              <a:defRPr/>
            </a:pPr>
            <a:r>
              <a:rPr lang="en-US" sz="2400" dirty="0"/>
              <a:t>Communication:  </a:t>
            </a:r>
          </a:p>
          <a:p>
            <a:pPr marL="282575">
              <a:defRPr/>
            </a:pPr>
            <a:r>
              <a:rPr lang="en-US" sz="2400" b="0" dirty="0" smtClean="0"/>
              <a:t>communication </a:t>
            </a:r>
            <a:r>
              <a:rPr lang="en-US" sz="2400" b="0" dirty="0"/>
              <a:t>plan and processes </a:t>
            </a:r>
            <a:r>
              <a:rPr lang="en-US" sz="2400" b="0" dirty="0" smtClean="0"/>
              <a:t>for</a:t>
            </a:r>
            <a:r>
              <a:rPr lang="en-US" sz="2400" b="0" dirty="0"/>
              <a:t> </a:t>
            </a:r>
            <a:r>
              <a:rPr lang="en-US" sz="2400" b="0" dirty="0" smtClean="0"/>
              <a:t>both </a:t>
            </a:r>
            <a:r>
              <a:rPr lang="en-US" sz="2400" b="0" dirty="0"/>
              <a:t>internal and external </a:t>
            </a:r>
            <a:r>
              <a:rPr lang="en-US" sz="2400" b="0" dirty="0" smtClean="0"/>
              <a:t>stakeholders </a:t>
            </a:r>
            <a:endParaRPr lang="en-US" sz="2400" b="0" dirty="0"/>
          </a:p>
          <a:p>
            <a:pPr>
              <a:defRPr/>
            </a:pPr>
            <a:r>
              <a:rPr lang="en-US" sz="2400" dirty="0"/>
              <a:t>Emergency Preparedness and Business </a:t>
            </a:r>
            <a:r>
              <a:rPr lang="en-US" sz="2400" dirty="0" smtClean="0"/>
              <a:t>Continuity:</a:t>
            </a:r>
            <a:br>
              <a:rPr lang="en-US" sz="2400" dirty="0" smtClean="0"/>
            </a:br>
            <a:r>
              <a:rPr lang="en-US" sz="2400" dirty="0" smtClean="0"/>
              <a:t>    </a:t>
            </a:r>
            <a:r>
              <a:rPr lang="en-US" sz="2400" b="0" dirty="0" smtClean="0"/>
              <a:t>emergency </a:t>
            </a:r>
            <a:r>
              <a:rPr lang="en-US" sz="2400" b="0" dirty="0"/>
              <a:t>and risk management plans, </a:t>
            </a:r>
            <a:r>
              <a:rPr lang="en-US" sz="2400" b="0" dirty="0" smtClean="0"/>
              <a:t>procedures</a:t>
            </a:r>
            <a:endParaRPr lang="en-US" sz="2400" b="0" dirty="0"/>
          </a:p>
          <a:p>
            <a:pPr>
              <a:spcBef>
                <a:spcPct val="50000"/>
              </a:spcBef>
              <a:defRPr/>
            </a:pPr>
            <a:r>
              <a:rPr lang="en-US" sz="2400" dirty="0"/>
              <a:t>Environmental Stewardship and </a:t>
            </a:r>
            <a:r>
              <a:rPr lang="en-US" sz="2400" dirty="0" smtClean="0"/>
              <a:t>Sustainability:</a:t>
            </a:r>
            <a:br>
              <a:rPr lang="en-US" sz="2400" dirty="0" smtClean="0"/>
            </a:br>
            <a:r>
              <a:rPr lang="en-US" sz="2400" dirty="0" smtClean="0"/>
              <a:t>    </a:t>
            </a:r>
            <a:r>
              <a:rPr lang="en-US" sz="2400" b="0" dirty="0" smtClean="0"/>
              <a:t>sustainable </a:t>
            </a:r>
            <a:r>
              <a:rPr lang="en-US" sz="2400" b="0" dirty="0"/>
              <a:t>management of built &amp;</a:t>
            </a:r>
            <a:r>
              <a:rPr lang="en-US" sz="2400" b="0" dirty="0" smtClean="0"/>
              <a:t> </a:t>
            </a:r>
            <a:r>
              <a:rPr lang="en-US" sz="2400" b="0" dirty="0"/>
              <a:t>natural </a:t>
            </a:r>
            <a:r>
              <a:rPr lang="en-US" sz="2400" b="0" dirty="0" smtClean="0"/>
              <a:t>environments</a:t>
            </a:r>
            <a:endParaRPr lang="en-US" sz="2400" b="0" dirty="0"/>
          </a:p>
          <a:p>
            <a:pPr>
              <a:spcBef>
                <a:spcPct val="50000"/>
              </a:spcBef>
              <a:defRPr/>
            </a:pPr>
            <a:r>
              <a:rPr lang="en-US" sz="2400" dirty="0"/>
              <a:t>Finance and Business</a:t>
            </a:r>
            <a:r>
              <a:rPr lang="en-US" sz="2400" b="0" dirty="0" smtClean="0"/>
              <a:t>:</a:t>
            </a:r>
          </a:p>
          <a:p>
            <a:pPr marL="282575">
              <a:defRPr/>
            </a:pPr>
            <a:r>
              <a:rPr lang="en-US" sz="2400" b="0" dirty="0"/>
              <a:t>strategic plans, budgets, financial analyses, </a:t>
            </a:r>
            <a:r>
              <a:rPr lang="en-US" sz="2400" b="0" dirty="0" smtClean="0"/>
              <a:t>procurement</a:t>
            </a:r>
          </a:p>
          <a:p>
            <a:pPr>
              <a:defRPr/>
            </a:pPr>
            <a:r>
              <a:rPr lang="en-US" sz="2400" dirty="0" smtClean="0"/>
              <a:t>Human </a:t>
            </a:r>
            <a:r>
              <a:rPr lang="en-US" sz="2400" dirty="0"/>
              <a:t>Factors:  </a:t>
            </a:r>
          </a:p>
          <a:p>
            <a:pPr marL="282575">
              <a:defRPr/>
            </a:pPr>
            <a:r>
              <a:rPr lang="en-US" sz="2400" b="0" dirty="0" smtClean="0"/>
              <a:t>healthful </a:t>
            </a:r>
            <a:r>
              <a:rPr lang="en-US" sz="2400" b="0" dirty="0"/>
              <a:t>&amp; safe environment, security, employee development</a:t>
            </a:r>
          </a:p>
          <a:p>
            <a:endParaRPr lang="en-US" dirty="0"/>
          </a:p>
        </p:txBody>
      </p:sp>
    </p:spTree>
    <p:extLst>
      <p:ext uri="{BB962C8B-B14F-4D97-AF65-F5344CB8AC3E}">
        <p14:creationId xmlns:p14="http://schemas.microsoft.com/office/powerpoint/2010/main" xmlns="" val="219217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 Core Competencies</a:t>
            </a:r>
            <a:endParaRPr lang="en-US" dirty="0"/>
          </a:p>
        </p:txBody>
      </p:sp>
      <p:sp>
        <p:nvSpPr>
          <p:cNvPr id="3" name="Content Placeholder 2"/>
          <p:cNvSpPr>
            <a:spLocks noGrp="1"/>
          </p:cNvSpPr>
          <p:nvPr>
            <p:ph idx="1"/>
          </p:nvPr>
        </p:nvSpPr>
        <p:spPr/>
        <p:txBody>
          <a:bodyPr/>
          <a:lstStyle/>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Leadership and Strategy: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strategic </a:t>
            </a:r>
            <a:r>
              <a:rPr lang="en-US" sz="2000" b="0" kern="0" dirty="0">
                <a:solidFill>
                  <a:srgbClr val="000000"/>
                </a:solidFill>
                <a:cs typeface="+mn-cs"/>
              </a:rPr>
              <a:t>planning; organize, staff and lead facility organization</a:t>
            </a:r>
            <a:endParaRPr lang="en-US" sz="2000" kern="0" dirty="0">
              <a:solidFill>
                <a:srgbClr val="000000"/>
              </a:solidFill>
              <a:cs typeface="+mn-cs"/>
            </a:endParaRPr>
          </a:p>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Operations and Maintenance: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building </a:t>
            </a:r>
            <a:r>
              <a:rPr lang="en-US" sz="2000" b="0" kern="0" dirty="0">
                <a:solidFill>
                  <a:srgbClr val="000000"/>
                </a:solidFill>
                <a:cs typeface="+mn-cs"/>
              </a:rPr>
              <a:t>operations and maintenance, occupant </a:t>
            </a:r>
            <a:r>
              <a:rPr lang="en-US" sz="2000" b="0" kern="0" dirty="0" smtClean="0">
                <a:solidFill>
                  <a:srgbClr val="000000"/>
                </a:solidFill>
                <a:cs typeface="+mn-cs"/>
              </a:rPr>
              <a:t>services</a:t>
            </a:r>
            <a:endParaRPr lang="en-US" sz="2000" kern="0" dirty="0">
              <a:solidFill>
                <a:srgbClr val="000000"/>
              </a:solidFill>
              <a:cs typeface="+mn-cs"/>
            </a:endParaRPr>
          </a:p>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Project Management: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oversight </a:t>
            </a:r>
            <a:r>
              <a:rPr lang="en-US" sz="2000" b="0" kern="0" dirty="0">
                <a:solidFill>
                  <a:srgbClr val="000000"/>
                </a:solidFill>
                <a:cs typeface="+mn-cs"/>
              </a:rPr>
              <a:t>and management of all projects and related contracts</a:t>
            </a:r>
            <a:endParaRPr lang="en-US" sz="2000" kern="0" dirty="0">
              <a:solidFill>
                <a:srgbClr val="000000"/>
              </a:solidFill>
              <a:cs typeface="+mn-cs"/>
            </a:endParaRPr>
          </a:p>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Quality: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best </a:t>
            </a:r>
            <a:r>
              <a:rPr lang="en-US" sz="2000" b="0" kern="0" dirty="0">
                <a:solidFill>
                  <a:srgbClr val="000000"/>
                </a:solidFill>
                <a:cs typeface="+mn-cs"/>
              </a:rPr>
              <a:t>practices, process improvements, audits and measurements</a:t>
            </a:r>
            <a:endParaRPr lang="en-US" sz="2000" kern="0" dirty="0">
              <a:solidFill>
                <a:srgbClr val="000000"/>
              </a:solidFill>
              <a:cs typeface="+mn-cs"/>
            </a:endParaRPr>
          </a:p>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Real Estate and Property Management: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real </a:t>
            </a:r>
            <a:r>
              <a:rPr lang="en-US" sz="2000" b="0" kern="0" dirty="0">
                <a:solidFill>
                  <a:srgbClr val="000000"/>
                </a:solidFill>
                <a:cs typeface="+mn-cs"/>
              </a:rPr>
              <a:t>estate planning, acquisition, disposition.</a:t>
            </a:r>
            <a:endParaRPr lang="en-US" sz="2000" kern="0" dirty="0">
              <a:solidFill>
                <a:srgbClr val="000000"/>
              </a:solidFill>
              <a:cs typeface="+mn-cs"/>
            </a:endParaRPr>
          </a:p>
          <a:p>
            <a:pPr marL="342900" lvl="0" indent="-342900" defTabSz="914400" fontAlgn="base">
              <a:lnSpc>
                <a:spcPct val="90000"/>
              </a:lnSpc>
              <a:spcBef>
                <a:spcPct val="50000"/>
              </a:spcBef>
              <a:spcAft>
                <a:spcPct val="0"/>
              </a:spcAft>
              <a:buClrTx/>
              <a:defRPr/>
            </a:pPr>
            <a:r>
              <a:rPr lang="en-US" sz="2000" kern="0" dirty="0">
                <a:solidFill>
                  <a:srgbClr val="000000"/>
                </a:solidFill>
                <a:cs typeface="+mn-cs"/>
              </a:rPr>
              <a:t>Technology:  </a:t>
            </a:r>
            <a:r>
              <a:rPr lang="en-US" sz="2000" kern="0" dirty="0" smtClean="0">
                <a:solidFill>
                  <a:srgbClr val="000000"/>
                </a:solidFill>
                <a:cs typeface="+mn-cs"/>
              </a:rPr>
              <a:t/>
            </a:r>
            <a:br>
              <a:rPr lang="en-US" sz="2000" kern="0" dirty="0" smtClean="0">
                <a:solidFill>
                  <a:srgbClr val="000000"/>
                </a:solidFill>
                <a:cs typeface="+mn-cs"/>
              </a:rPr>
            </a:br>
            <a:r>
              <a:rPr lang="en-US" sz="2000" b="0" kern="0" dirty="0" smtClean="0">
                <a:solidFill>
                  <a:srgbClr val="000000"/>
                </a:solidFill>
                <a:cs typeface="+mn-cs"/>
              </a:rPr>
              <a:t>facility </a:t>
            </a:r>
            <a:r>
              <a:rPr lang="en-US" sz="2000" b="0" kern="0" dirty="0">
                <a:solidFill>
                  <a:srgbClr val="000000"/>
                </a:solidFill>
                <a:cs typeface="+mn-cs"/>
              </a:rPr>
              <a:t>management technology, workplace management systems.</a:t>
            </a:r>
          </a:p>
          <a:p>
            <a:endParaRPr lang="en-US" dirty="0"/>
          </a:p>
        </p:txBody>
      </p:sp>
    </p:spTree>
    <p:extLst>
      <p:ext uri="{BB962C8B-B14F-4D97-AF65-F5344CB8AC3E}">
        <p14:creationId xmlns:p14="http://schemas.microsoft.com/office/powerpoint/2010/main" xmlns="" val="2545832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Updated ADP Standard </a:t>
            </a:r>
            <a:endParaRPr lang="en-US" sz="3600" dirty="0"/>
          </a:p>
        </p:txBody>
      </p:sp>
      <p:sp>
        <p:nvSpPr>
          <p:cNvPr id="3" name="Content Placeholder 2"/>
          <p:cNvSpPr>
            <a:spLocks noGrp="1"/>
          </p:cNvSpPr>
          <p:nvPr>
            <p:ph idx="1"/>
          </p:nvPr>
        </p:nvSpPr>
        <p:spPr>
          <a:xfrm>
            <a:off x="457200" y="1543200"/>
            <a:ext cx="8229600" cy="4711295"/>
          </a:xfrm>
        </p:spPr>
        <p:txBody>
          <a:bodyPr>
            <a:normAutofit fontScale="62500" lnSpcReduction="20000"/>
          </a:bodyPr>
          <a:lstStyle/>
          <a:p>
            <a:pPr fontAlgn="base"/>
            <a:r>
              <a:rPr lang="en-US" b="0" dirty="0" smtClean="0"/>
              <a:t>Describes </a:t>
            </a:r>
            <a:r>
              <a:rPr lang="en-US" b="0" dirty="0"/>
              <a:t>both </a:t>
            </a:r>
            <a:r>
              <a:rPr lang="en-US" dirty="0"/>
              <a:t>scholarly and real-world facility management </a:t>
            </a:r>
            <a:r>
              <a:rPr lang="en-US" dirty="0" smtClean="0"/>
              <a:t/>
            </a:r>
            <a:br>
              <a:rPr lang="en-US" dirty="0" smtClean="0"/>
            </a:br>
            <a:r>
              <a:rPr lang="en-US" dirty="0" smtClean="0"/>
              <a:t>applications </a:t>
            </a:r>
            <a:r>
              <a:rPr lang="en-US" b="0" dirty="0"/>
              <a:t>and </a:t>
            </a:r>
            <a:r>
              <a:rPr lang="en-US" b="0" dirty="0" smtClean="0"/>
              <a:t>practices</a:t>
            </a:r>
          </a:p>
          <a:p>
            <a:pPr fontAlgn="base"/>
            <a:endParaRPr lang="en-US" b="0" dirty="0" smtClean="0"/>
          </a:p>
          <a:p>
            <a:pPr fontAlgn="base"/>
            <a:r>
              <a:rPr lang="en-US" b="0" dirty="0" smtClean="0"/>
              <a:t>Provides </a:t>
            </a:r>
            <a:r>
              <a:rPr lang="en-US" b="0" dirty="0"/>
              <a:t>a </a:t>
            </a:r>
            <a:r>
              <a:rPr lang="en-US" dirty="0"/>
              <a:t>comprehensive model </a:t>
            </a:r>
            <a:r>
              <a:rPr lang="en-US" b="0" dirty="0"/>
              <a:t>for an ideal facility </a:t>
            </a:r>
            <a:r>
              <a:rPr lang="en-US" b="0" dirty="0" smtClean="0"/>
              <a:t/>
            </a:r>
            <a:br>
              <a:rPr lang="en-US" b="0" dirty="0" smtClean="0"/>
            </a:br>
            <a:r>
              <a:rPr lang="en-US" b="0" dirty="0" smtClean="0"/>
              <a:t>management program</a:t>
            </a:r>
          </a:p>
          <a:p>
            <a:pPr fontAlgn="base"/>
            <a:endParaRPr lang="en-US" b="0" dirty="0" smtClean="0"/>
          </a:p>
          <a:p>
            <a:pPr fontAlgn="base"/>
            <a:r>
              <a:rPr lang="en-US" b="0" dirty="0" smtClean="0"/>
              <a:t>The </a:t>
            </a:r>
            <a:r>
              <a:rPr lang="en-US" b="0" dirty="0"/>
              <a:t>Facility Management Accreditation Commission </a:t>
            </a:r>
            <a:r>
              <a:rPr lang="en-US" b="0" dirty="0" smtClean="0"/>
              <a:t/>
            </a:r>
            <a:br>
              <a:rPr lang="en-US" b="0" dirty="0" smtClean="0"/>
            </a:br>
            <a:r>
              <a:rPr lang="en-US" dirty="0" smtClean="0"/>
              <a:t>establishes student-based outcomes</a:t>
            </a:r>
            <a:r>
              <a:rPr lang="en-US" b="0" dirty="0" smtClean="0"/>
              <a:t> </a:t>
            </a:r>
            <a:r>
              <a:rPr lang="en-US" b="0" dirty="0"/>
              <a:t>for </a:t>
            </a:r>
            <a:r>
              <a:rPr lang="en-US" b="0" dirty="0" smtClean="0"/>
              <a:t>accreditation</a:t>
            </a:r>
          </a:p>
          <a:p>
            <a:pPr fontAlgn="base"/>
            <a:endParaRPr lang="en-US" b="0" dirty="0" smtClean="0"/>
          </a:p>
          <a:p>
            <a:pPr fontAlgn="base"/>
            <a:r>
              <a:rPr lang="en-US" b="0" dirty="0" smtClean="0"/>
              <a:t>Achieving </a:t>
            </a:r>
            <a:r>
              <a:rPr lang="en-US" b="0" dirty="0"/>
              <a:t>those outcomes is not defined by any empirical measure, </a:t>
            </a:r>
            <a:r>
              <a:rPr lang="en-US" b="0" dirty="0" smtClean="0"/>
              <a:t/>
            </a:r>
            <a:br>
              <a:rPr lang="en-US" b="0" dirty="0" smtClean="0"/>
            </a:br>
            <a:r>
              <a:rPr lang="en-US" b="0" dirty="0" smtClean="0"/>
              <a:t>but </a:t>
            </a:r>
            <a:r>
              <a:rPr lang="en-US" b="0" dirty="0"/>
              <a:t>rather by </a:t>
            </a:r>
            <a:r>
              <a:rPr lang="en-US" dirty="0"/>
              <a:t>demonstrating competencies </a:t>
            </a:r>
            <a:r>
              <a:rPr lang="en-US" b="0" dirty="0"/>
              <a:t>through assessment </a:t>
            </a:r>
            <a:r>
              <a:rPr lang="en-US" b="0" dirty="0" smtClean="0"/>
              <a:t/>
            </a:r>
            <a:br>
              <a:rPr lang="en-US" b="0" dirty="0" smtClean="0"/>
            </a:br>
            <a:r>
              <a:rPr lang="en-US" b="0" dirty="0" smtClean="0"/>
              <a:t>defined </a:t>
            </a:r>
            <a:r>
              <a:rPr lang="en-US" b="0" dirty="0"/>
              <a:t>within those </a:t>
            </a:r>
            <a:r>
              <a:rPr lang="en-US" b="0" dirty="0" smtClean="0"/>
              <a:t>outcomes</a:t>
            </a:r>
          </a:p>
          <a:p>
            <a:pPr fontAlgn="base"/>
            <a:endParaRPr lang="en-US" b="0" dirty="0" smtClean="0"/>
          </a:p>
          <a:p>
            <a:pPr fontAlgn="base"/>
            <a:r>
              <a:rPr lang="en-US" b="0" dirty="0" smtClean="0"/>
              <a:t>Each </a:t>
            </a:r>
            <a:r>
              <a:rPr lang="en-US" b="0" dirty="0"/>
              <a:t>program is encouraged to </a:t>
            </a:r>
            <a:r>
              <a:rPr lang="en-US" dirty="0"/>
              <a:t>retain its uniqueness </a:t>
            </a:r>
            <a:r>
              <a:rPr lang="en-US" b="0" dirty="0"/>
              <a:t>while </a:t>
            </a:r>
            <a:r>
              <a:rPr lang="en-US" b="0" dirty="0" smtClean="0"/>
              <a:t/>
            </a:r>
            <a:br>
              <a:rPr lang="en-US" b="0" dirty="0" smtClean="0"/>
            </a:br>
            <a:r>
              <a:rPr lang="en-US" b="0" dirty="0" smtClean="0"/>
              <a:t>providing </a:t>
            </a:r>
            <a:r>
              <a:rPr lang="en-US" b="0" dirty="0"/>
              <a:t>the </a:t>
            </a:r>
            <a:r>
              <a:rPr lang="en-US" dirty="0"/>
              <a:t>basic curricular structure </a:t>
            </a:r>
            <a:r>
              <a:rPr lang="en-US" b="0" dirty="0"/>
              <a:t>needed to assure that </a:t>
            </a:r>
            <a:r>
              <a:rPr lang="en-US" b="0" dirty="0" smtClean="0"/>
              <a:t/>
            </a:r>
            <a:br>
              <a:rPr lang="en-US" b="0" dirty="0" smtClean="0"/>
            </a:br>
            <a:r>
              <a:rPr lang="en-US" b="0" dirty="0" smtClean="0"/>
              <a:t>its </a:t>
            </a:r>
            <a:r>
              <a:rPr lang="en-US" b="0" dirty="0"/>
              <a:t>graduates are truly prepared for real-world careers </a:t>
            </a:r>
            <a:r>
              <a:rPr lang="en-US" b="0" dirty="0" smtClean="0"/>
              <a:t/>
            </a:r>
            <a:br>
              <a:rPr lang="en-US" b="0" dirty="0" smtClean="0"/>
            </a:br>
            <a:r>
              <a:rPr lang="en-US" b="0" dirty="0" smtClean="0"/>
              <a:t>in </a:t>
            </a:r>
            <a:r>
              <a:rPr lang="en-US" b="0" dirty="0"/>
              <a:t>facility </a:t>
            </a:r>
            <a:r>
              <a:rPr lang="en-US" b="0" dirty="0" smtClean="0"/>
              <a:t>management</a:t>
            </a:r>
          </a:p>
          <a:p>
            <a:endParaRPr lang="en-US" dirty="0"/>
          </a:p>
        </p:txBody>
      </p:sp>
    </p:spTree>
    <p:extLst>
      <p:ext uri="{BB962C8B-B14F-4D97-AF65-F5344CB8AC3E}">
        <p14:creationId xmlns:p14="http://schemas.microsoft.com/office/powerpoint/2010/main" xmlns="" val="1886558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Updated ADP Standard </a:t>
            </a:r>
            <a:endParaRPr lang="en-US" sz="3600" dirty="0"/>
          </a:p>
        </p:txBody>
      </p:sp>
      <p:sp>
        <p:nvSpPr>
          <p:cNvPr id="3" name="Content Placeholder 2"/>
          <p:cNvSpPr>
            <a:spLocks noGrp="1"/>
          </p:cNvSpPr>
          <p:nvPr>
            <p:ph idx="1"/>
          </p:nvPr>
        </p:nvSpPr>
        <p:spPr>
          <a:xfrm>
            <a:off x="457200" y="1543200"/>
            <a:ext cx="8229600" cy="4711295"/>
          </a:xfrm>
        </p:spPr>
        <p:txBody>
          <a:bodyPr>
            <a:normAutofit/>
          </a:bodyPr>
          <a:lstStyle/>
          <a:p>
            <a:pPr marL="461963" lvl="1" indent="-461963" fontAlgn="base"/>
            <a:r>
              <a:rPr lang="en-US" sz="2800" b="0" dirty="0"/>
              <a:t>R</a:t>
            </a:r>
            <a:r>
              <a:rPr lang="en-US" sz="2800" b="0" dirty="0" smtClean="0"/>
              <a:t>ecognizes </a:t>
            </a:r>
            <a:r>
              <a:rPr lang="en-US" sz="2800" b="0" dirty="0"/>
              <a:t>the importance of variation and diversity in program </a:t>
            </a:r>
            <a:r>
              <a:rPr lang="en-US" sz="2800" b="0" dirty="0" smtClean="0"/>
              <a:t>offerings</a:t>
            </a:r>
          </a:p>
          <a:p>
            <a:pPr marL="461963" lvl="1" indent="-461963" fontAlgn="base"/>
            <a:endParaRPr lang="en-US" sz="2800" b="0" dirty="0" smtClean="0"/>
          </a:p>
          <a:p>
            <a:pPr marL="461963" lvl="1" indent="-461963" fontAlgn="base"/>
            <a:r>
              <a:rPr lang="en-US" sz="2800" b="0" dirty="0" smtClean="0"/>
              <a:t>Institutional acknowledgement that </a:t>
            </a:r>
            <a:r>
              <a:rPr lang="en-US" sz="2800" b="0" dirty="0"/>
              <a:t>facility management is a profession that has come of age and has clearly definable professional competencies that translate into academic program </a:t>
            </a:r>
            <a:r>
              <a:rPr lang="en-US" sz="2800" b="0" dirty="0" smtClean="0"/>
              <a:t>outcomes</a:t>
            </a:r>
          </a:p>
        </p:txBody>
      </p:sp>
    </p:spTree>
    <p:extLst>
      <p:ext uri="{BB962C8B-B14F-4D97-AF65-F5344CB8AC3E}">
        <p14:creationId xmlns:p14="http://schemas.microsoft.com/office/powerpoint/2010/main" xmlns="" val="3932560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600" b="1" dirty="0" smtClean="0"/>
              <a:t>Academic FM Research</a:t>
            </a:r>
            <a:endParaRPr lang="en-US" altLang="en-US" b="1" dirty="0" smtClean="0"/>
          </a:p>
        </p:txBody>
      </p:sp>
      <p:sp>
        <p:nvSpPr>
          <p:cNvPr id="29699" name="Content Placeholder 2"/>
          <p:cNvSpPr>
            <a:spLocks noGrp="1"/>
          </p:cNvSpPr>
          <p:nvPr>
            <p:ph idx="1"/>
          </p:nvPr>
        </p:nvSpPr>
        <p:spPr/>
        <p:txBody>
          <a:bodyPr>
            <a:normAutofit/>
          </a:bodyPr>
          <a:lstStyle/>
          <a:p>
            <a:r>
              <a:rPr lang="en-US" altLang="en-US" sz="2800" b="1" dirty="0" smtClean="0"/>
              <a:t>Academic and Research Track at WW</a:t>
            </a:r>
            <a:endParaRPr lang="en-US" altLang="en-US" sz="2800" dirty="0" smtClean="0"/>
          </a:p>
          <a:p>
            <a:pPr lvl="1"/>
            <a:r>
              <a:rPr lang="en-US" altLang="en-US" sz="1800" dirty="0" smtClean="0"/>
              <a:t>The Academic &amp; Research track is a “double blind” peer review initiative  to allow Academics and Researchers the opportunity to present and discuss Facility Management, the Built Environment and related topics</a:t>
            </a:r>
          </a:p>
          <a:p>
            <a:pPr lvl="1"/>
            <a:r>
              <a:rPr lang="en-US" altLang="en-US" sz="1800" b="1" dirty="0" smtClean="0"/>
              <a:t>Goal:  </a:t>
            </a:r>
            <a:r>
              <a:rPr lang="en-US" altLang="en-US" sz="1800" dirty="0" smtClean="0"/>
              <a:t>Gain expanded understanding of the research priorities and methods employed</a:t>
            </a:r>
          </a:p>
          <a:p>
            <a:pPr lvl="1"/>
            <a:r>
              <a:rPr lang="en-US" altLang="en-US" sz="1800" dirty="0" smtClean="0"/>
              <a:t>All abstracts and full papers are double blind peer reviewed by </a:t>
            </a:r>
            <a:br>
              <a:rPr lang="en-US" altLang="en-US" sz="1800" dirty="0" smtClean="0"/>
            </a:br>
            <a:r>
              <a:rPr lang="en-US" altLang="en-US" sz="1800" dirty="0" smtClean="0"/>
              <a:t>a panel of highly qualified Academics / Researchers with </a:t>
            </a:r>
            <a:br>
              <a:rPr lang="en-US" altLang="en-US" sz="1800" dirty="0" smtClean="0"/>
            </a:br>
            <a:r>
              <a:rPr lang="en-US" altLang="en-US" sz="1800" dirty="0" smtClean="0"/>
              <a:t>expertise in topic areas</a:t>
            </a:r>
            <a:endParaRPr lang="en-US" altLang="en-US" sz="1800" b="1" dirty="0" smtClean="0"/>
          </a:p>
          <a:p>
            <a:pPr lvl="1"/>
            <a:r>
              <a:rPr lang="en-US" altLang="en-US" sz="1800" b="1" dirty="0" smtClean="0"/>
              <a:t>30 </a:t>
            </a:r>
            <a:r>
              <a:rPr lang="en-US" altLang="en-US" sz="1800" dirty="0" smtClean="0"/>
              <a:t>such papers and presentations are expected for World Workplace 2014 in New Orleans</a:t>
            </a:r>
          </a:p>
        </p:txBody>
      </p:sp>
    </p:spTree>
    <p:extLst>
      <p:ext uri="{BB962C8B-B14F-4D97-AF65-F5344CB8AC3E}">
        <p14:creationId xmlns:p14="http://schemas.microsoft.com/office/powerpoint/2010/main" xmlns="" val="65178175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HISTORY	</a:t>
            </a:r>
            <a:endParaRPr lang="en-US" dirty="0"/>
          </a:p>
        </p:txBody>
      </p:sp>
      <p:sp>
        <p:nvSpPr>
          <p:cNvPr id="7" name="Subtitle 6"/>
          <p:cNvSpPr>
            <a:spLocks noGrp="1"/>
          </p:cNvSpPr>
          <p:nvPr>
            <p:ph type="subTitle" idx="1"/>
          </p:nvPr>
        </p:nvSpPr>
        <p:spPr>
          <a:xfrm>
            <a:off x="907103" y="3619500"/>
            <a:ext cx="7330963" cy="1752600"/>
          </a:xfrm>
        </p:spPr>
        <p:txBody>
          <a:bodyPr/>
          <a:lstStyle/>
          <a:p>
            <a:r>
              <a:rPr lang="en-US" dirty="0" smtClean="0"/>
              <a:t>The Profession </a:t>
            </a:r>
            <a:r>
              <a:rPr lang="en-US" dirty="0"/>
              <a:t>of Facility Asset </a:t>
            </a:r>
            <a:r>
              <a:rPr lang="en-US" dirty="0" smtClean="0"/>
              <a:t>Management</a:t>
            </a:r>
          </a:p>
          <a:p>
            <a:endParaRPr lang="en-US" dirty="0"/>
          </a:p>
          <a:p>
            <a:endParaRPr lang="en-US" dirty="0" smtClean="0"/>
          </a:p>
          <a:p>
            <a:r>
              <a:rPr lang="en-US" sz="1400" dirty="0" smtClean="0"/>
              <a:t>John A. Garcia</a:t>
            </a:r>
            <a:endParaRPr lang="en-US" sz="1400" dirty="0"/>
          </a:p>
          <a:p>
            <a:endParaRPr lang="en-US" dirty="0"/>
          </a:p>
        </p:txBody>
      </p:sp>
      <p:sp>
        <p:nvSpPr>
          <p:cNvPr id="4" name="Rectangle 3"/>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5" name="Picture 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226833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FAM - The JOB	</a:t>
            </a:r>
            <a:endParaRPr lang="en-US" dirty="0"/>
          </a:p>
        </p:txBody>
      </p:sp>
      <p:sp>
        <p:nvSpPr>
          <p:cNvPr id="7" name="Subtitle 6"/>
          <p:cNvSpPr>
            <a:spLocks noGrp="1"/>
          </p:cNvSpPr>
          <p:nvPr>
            <p:ph type="subTitle" idx="1"/>
          </p:nvPr>
        </p:nvSpPr>
        <p:spPr>
          <a:xfrm>
            <a:off x="907103" y="3619500"/>
            <a:ext cx="7330963" cy="1752600"/>
          </a:xfrm>
        </p:spPr>
        <p:txBody>
          <a:bodyPr/>
          <a:lstStyle/>
          <a:p>
            <a:r>
              <a:rPr lang="en-US" sz="2000" dirty="0"/>
              <a:t>The Profession of Facility Asset Management</a:t>
            </a:r>
          </a:p>
          <a:p>
            <a:endParaRPr lang="en-US" sz="2000" dirty="0"/>
          </a:p>
          <a:p>
            <a:r>
              <a:rPr lang="en-US" sz="1200" dirty="0">
                <a:solidFill>
                  <a:schemeClr val="bg1"/>
                </a:solidFill>
              </a:rPr>
              <a:t>John A. Garcia</a:t>
            </a:r>
          </a:p>
        </p:txBody>
      </p:sp>
    </p:spTree>
    <p:extLst>
      <p:ext uri="{BB962C8B-B14F-4D97-AF65-F5344CB8AC3E}">
        <p14:creationId xmlns:p14="http://schemas.microsoft.com/office/powerpoint/2010/main" xmlns="" val="3954491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 y="0"/>
            <a:ext cx="9143998" cy="6315494"/>
          </a:xfrm>
          <a:prstGeom prst="rect">
            <a:avLst/>
          </a:prstGeom>
        </p:spPr>
      </p:pic>
      <p:sp>
        <p:nvSpPr>
          <p:cNvPr id="2" name="Title 1"/>
          <p:cNvSpPr>
            <a:spLocks noGrp="1"/>
          </p:cNvSpPr>
          <p:nvPr>
            <p:ph type="ctrTitle"/>
          </p:nvPr>
        </p:nvSpPr>
        <p:spPr>
          <a:xfrm>
            <a:off x="340850" y="3791601"/>
            <a:ext cx="8439948" cy="1073386"/>
          </a:xfrm>
          <a:solidFill>
            <a:schemeClr val="bg1"/>
          </a:solidFill>
          <a:ln w="76200" cmpd="sng">
            <a:solidFill>
              <a:srgbClr val="575659"/>
            </a:solidFill>
          </a:ln>
        </p:spPr>
        <p:txBody>
          <a:bodyPr anchor="ctr"/>
          <a:lstStyle/>
          <a:p>
            <a:pPr algn="ctr"/>
            <a:r>
              <a:rPr lang="en-US" dirty="0" smtClean="0">
                <a:solidFill>
                  <a:srgbClr val="575659"/>
                </a:solidFill>
              </a:rPr>
              <a:t>Boiler Room to Boardroom</a:t>
            </a:r>
            <a:endParaRPr lang="en-US" dirty="0">
              <a:solidFill>
                <a:srgbClr val="575659"/>
              </a:solidFill>
            </a:endParaRPr>
          </a:p>
        </p:txBody>
      </p:sp>
    </p:spTree>
    <p:extLst>
      <p:ext uri="{BB962C8B-B14F-4D97-AF65-F5344CB8AC3E}">
        <p14:creationId xmlns:p14="http://schemas.microsoft.com/office/powerpoint/2010/main" xmlns="" val="3628602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9144000" cy="6829777"/>
          </a:xfrm>
          <a:prstGeom prst="rect">
            <a:avLst/>
          </a:prstGeom>
        </p:spPr>
      </p:pic>
      <p:sp>
        <p:nvSpPr>
          <p:cNvPr id="2" name="Title 1"/>
          <p:cNvSpPr>
            <a:spLocks noGrp="1"/>
          </p:cNvSpPr>
          <p:nvPr>
            <p:ph type="title"/>
          </p:nvPr>
        </p:nvSpPr>
        <p:spPr/>
        <p:txBody>
          <a:bodyPr/>
          <a:lstStyle/>
          <a:p>
            <a:pPr algn="ctr"/>
            <a:r>
              <a:rPr lang="en-US" dirty="0" smtClean="0"/>
              <a:t>FAM Leadership Responsibilities</a:t>
            </a:r>
            <a:endParaRPr lang="en-US" dirty="0"/>
          </a:p>
        </p:txBody>
      </p:sp>
      <p:sp>
        <p:nvSpPr>
          <p:cNvPr id="4" name="Content Placeholder 3"/>
          <p:cNvSpPr>
            <a:spLocks noGrp="1"/>
          </p:cNvSpPr>
          <p:nvPr>
            <p:ph sz="half" idx="2"/>
          </p:nvPr>
        </p:nvSpPr>
        <p:spPr>
          <a:xfrm>
            <a:off x="457200" y="1535113"/>
            <a:ext cx="3654516" cy="4591050"/>
          </a:xfrm>
          <a:solidFill>
            <a:schemeClr val="bg1"/>
          </a:solidFill>
          <a:ln w="76200" cmpd="sng">
            <a:solidFill>
              <a:srgbClr val="575659"/>
            </a:solidFill>
          </a:ln>
        </p:spPr>
        <p:txBody>
          <a:bodyPr>
            <a:normAutofit fontScale="92500"/>
          </a:bodyPr>
          <a:lstStyle/>
          <a:p>
            <a:r>
              <a:rPr lang="en-US" dirty="0" smtClean="0"/>
              <a:t>GOALS</a:t>
            </a:r>
          </a:p>
          <a:p>
            <a:pPr lvl="1"/>
            <a:r>
              <a:rPr lang="en-US" sz="2000" dirty="0"/>
              <a:t>Build </a:t>
            </a:r>
            <a:r>
              <a:rPr lang="en-US" sz="2000" dirty="0" smtClean="0"/>
              <a:t>or Enhance a </a:t>
            </a:r>
            <a:r>
              <a:rPr lang="en-US" sz="2000" dirty="0"/>
              <a:t>Facility Asset Management System</a:t>
            </a:r>
          </a:p>
          <a:p>
            <a:pPr lvl="1"/>
            <a:r>
              <a:rPr lang="en-US" sz="2000" dirty="0"/>
              <a:t>Efficiently Protect and Enhance Functionality </a:t>
            </a:r>
            <a:r>
              <a:rPr lang="en-US" sz="2000" dirty="0" smtClean="0"/>
              <a:t/>
            </a:r>
            <a:br>
              <a:rPr lang="en-US" sz="2000" dirty="0" smtClean="0"/>
            </a:br>
            <a:r>
              <a:rPr lang="en-US" sz="2000" dirty="0" smtClean="0"/>
              <a:t>and </a:t>
            </a:r>
            <a:r>
              <a:rPr lang="en-US" sz="2000" dirty="0"/>
              <a:t>Quality</a:t>
            </a:r>
          </a:p>
          <a:p>
            <a:pPr lvl="1"/>
            <a:r>
              <a:rPr lang="en-US" sz="2000" dirty="0"/>
              <a:t>Foster Accountability </a:t>
            </a:r>
            <a:r>
              <a:rPr lang="en-US" sz="2000" dirty="0" smtClean="0"/>
              <a:t/>
            </a:r>
            <a:br>
              <a:rPr lang="en-US" sz="2000" dirty="0" smtClean="0"/>
            </a:br>
            <a:r>
              <a:rPr lang="en-US" sz="2000" dirty="0" smtClean="0"/>
              <a:t>For </a:t>
            </a:r>
            <a:r>
              <a:rPr lang="en-US" sz="2000" dirty="0"/>
              <a:t>Stewardship</a:t>
            </a:r>
          </a:p>
          <a:p>
            <a:pPr lvl="1"/>
            <a:r>
              <a:rPr lang="en-US" sz="2000" dirty="0"/>
              <a:t>Strategically Prioritize and Allocate Resources for </a:t>
            </a:r>
            <a:r>
              <a:rPr lang="en-US" sz="2000" dirty="0" smtClean="0"/>
              <a:t>Maintenance, Repair, Renovation and New Construction </a:t>
            </a:r>
            <a:endParaRPr lang="en-US" sz="2000" dirty="0"/>
          </a:p>
          <a:p>
            <a:endParaRPr lang="en-US" dirty="0"/>
          </a:p>
        </p:txBody>
      </p:sp>
      <p:sp>
        <p:nvSpPr>
          <p:cNvPr id="5" name="Content Placeholder 4"/>
          <p:cNvSpPr>
            <a:spLocks noGrp="1"/>
          </p:cNvSpPr>
          <p:nvPr>
            <p:ph sz="quarter" idx="4"/>
          </p:nvPr>
        </p:nvSpPr>
        <p:spPr>
          <a:xfrm>
            <a:off x="5035295" y="1535113"/>
            <a:ext cx="3651505" cy="4591050"/>
          </a:xfrm>
          <a:solidFill>
            <a:schemeClr val="bg1"/>
          </a:solidFill>
          <a:ln w="76200" cmpd="sng">
            <a:solidFill>
              <a:srgbClr val="575659"/>
            </a:solidFill>
          </a:ln>
        </p:spPr>
        <p:txBody>
          <a:bodyPr vert="horz" lIns="182880" tIns="45720" rIns="91440" bIns="45720" rtlCol="0">
            <a:normAutofit/>
          </a:bodyPr>
          <a:lstStyle/>
          <a:p>
            <a:r>
              <a:rPr lang="en-US" dirty="0"/>
              <a:t>OBJECTIVES</a:t>
            </a:r>
          </a:p>
          <a:p>
            <a:pPr lvl="1"/>
            <a:r>
              <a:rPr lang="en-US" sz="2000" dirty="0"/>
              <a:t>Outline a </a:t>
            </a:r>
            <a:r>
              <a:rPr lang="en-US" sz="2000" b="1" i="1" dirty="0">
                <a:solidFill>
                  <a:srgbClr val="901F16"/>
                </a:solidFill>
              </a:rPr>
              <a:t>process </a:t>
            </a:r>
            <a:r>
              <a:rPr lang="en-US" sz="2000" dirty="0"/>
              <a:t>and </a:t>
            </a:r>
            <a:br>
              <a:rPr lang="en-US" sz="2000" dirty="0"/>
            </a:br>
            <a:r>
              <a:rPr lang="en-US" sz="2000" dirty="0"/>
              <a:t>services to accomplish </a:t>
            </a:r>
            <a:br>
              <a:rPr lang="en-US" sz="2000" dirty="0"/>
            </a:br>
            <a:r>
              <a:rPr lang="en-US" sz="2000" dirty="0"/>
              <a:t>the </a:t>
            </a:r>
            <a:r>
              <a:rPr lang="en-US" sz="2000" b="1" i="1" dirty="0">
                <a:solidFill>
                  <a:srgbClr val="901F16"/>
                </a:solidFill>
              </a:rPr>
              <a:t>goals</a:t>
            </a:r>
          </a:p>
          <a:p>
            <a:pPr lvl="1"/>
            <a:r>
              <a:rPr lang="en-US" sz="2000" dirty="0"/>
              <a:t>Provide a proposal for </a:t>
            </a:r>
            <a:br>
              <a:rPr lang="en-US" sz="2000" dirty="0"/>
            </a:br>
            <a:r>
              <a:rPr lang="en-US" sz="2000" dirty="0"/>
              <a:t>the outlined </a:t>
            </a:r>
            <a:r>
              <a:rPr lang="en-US" sz="2000" b="1" i="1" dirty="0">
                <a:solidFill>
                  <a:srgbClr val="901F16"/>
                </a:solidFill>
              </a:rPr>
              <a:t>process</a:t>
            </a:r>
          </a:p>
          <a:p>
            <a:pPr lvl="1"/>
            <a:r>
              <a:rPr lang="en-US" sz="2000" dirty="0"/>
              <a:t>Provide an overview presentation of the </a:t>
            </a:r>
            <a:br>
              <a:rPr lang="en-US" sz="2000" dirty="0"/>
            </a:br>
            <a:r>
              <a:rPr lang="en-US" sz="2000" dirty="0"/>
              <a:t>information for </a:t>
            </a:r>
            <a:r>
              <a:rPr lang="en-US" sz="2000" dirty="0" smtClean="0"/>
              <a:t>an executive leadership decision </a:t>
            </a:r>
            <a:r>
              <a:rPr lang="en-US" sz="2000" b="1" i="1" dirty="0" smtClean="0">
                <a:solidFill>
                  <a:srgbClr val="901F16"/>
                </a:solidFill>
              </a:rPr>
              <a:t>presentation</a:t>
            </a:r>
            <a:r>
              <a:rPr lang="en-US" sz="2000" dirty="0" smtClean="0"/>
              <a:t> </a:t>
            </a:r>
            <a:br>
              <a:rPr lang="en-US" sz="2000" dirty="0" smtClean="0"/>
            </a:br>
            <a:r>
              <a:rPr lang="en-US" sz="2000" dirty="0" smtClean="0"/>
              <a:t>on </a:t>
            </a:r>
            <a:r>
              <a:rPr lang="en-US" sz="2000" dirty="0"/>
              <a:t>– </a:t>
            </a:r>
            <a:r>
              <a:rPr lang="en-US" sz="2000" i="1" dirty="0"/>
              <a:t>date</a:t>
            </a:r>
            <a:r>
              <a:rPr lang="en-US" sz="2000" dirty="0"/>
              <a:t> –</a:t>
            </a:r>
          </a:p>
          <a:p>
            <a:endParaRPr lang="en-US" dirty="0"/>
          </a:p>
        </p:txBody>
      </p:sp>
      <p:sp>
        <p:nvSpPr>
          <p:cNvPr id="7" name="Rectangle 6"/>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4239578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Facility Management Processes</a:t>
            </a:r>
            <a:endParaRPr lang="en-US" dirty="0"/>
          </a:p>
        </p:txBody>
      </p:sp>
      <p:pic>
        <p:nvPicPr>
          <p:cNvPr id="7" name="Picture Placeholder 6" descr="Processes Cycle-1.jpg"/>
          <p:cNvPicPr>
            <a:picLocks noGrp="1" noChangeAspect="1"/>
          </p:cNvPicPr>
          <p:nvPr>
            <p:ph type="pic" idx="1"/>
          </p:nvPr>
        </p:nvPicPr>
        <p:blipFill>
          <a:blip r:embed="rId2" cstate="screen">
            <a:extLst>
              <a:ext uri="{28A0092B-C50C-407E-A947-70E740481C1C}">
                <a14:useLocalDpi xmlns:a14="http://schemas.microsoft.com/office/drawing/2010/main" xmlns=""/>
              </a:ext>
            </a:extLst>
          </a:blip>
          <a:srcRect/>
          <a:stretch>
            <a:fillRect/>
          </a:stretch>
        </p:blipFill>
        <p:spPr>
          <a:ln>
            <a:noFill/>
          </a:ln>
          <a:effectLst/>
        </p:spPr>
      </p:pic>
      <p:sp>
        <p:nvSpPr>
          <p:cNvPr id="4" name="Rectangle 3"/>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3598029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258713" y="1091233"/>
            <a:ext cx="6772838" cy="5045073"/>
          </a:xfrm>
          <a:prstGeom prst="rect">
            <a:avLst/>
          </a:prstGeom>
          <a:ln w="76200" cap="sq">
            <a:noFill/>
            <a:miter lim="800000"/>
          </a:ln>
          <a:effectLst/>
        </p:spPr>
      </p:pic>
      <p:sp>
        <p:nvSpPr>
          <p:cNvPr id="5" name="Title 4"/>
          <p:cNvSpPr>
            <a:spLocks noGrp="1"/>
          </p:cNvSpPr>
          <p:nvPr>
            <p:ph type="title"/>
          </p:nvPr>
        </p:nvSpPr>
        <p:spPr/>
        <p:txBody>
          <a:bodyPr/>
          <a:lstStyle/>
          <a:p>
            <a:r>
              <a:rPr lang="en-US" dirty="0" smtClean="0"/>
              <a:t>Facility Asset Management</a:t>
            </a:r>
            <a:endParaRPr lang="en-US" dirty="0"/>
          </a:p>
        </p:txBody>
      </p:sp>
      <p:sp>
        <p:nvSpPr>
          <p:cNvPr id="4" name="Rectangle 3"/>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307961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Arrow 1"/>
          <p:cNvSpPr/>
          <p:nvPr/>
        </p:nvSpPr>
        <p:spPr>
          <a:xfrm rot="13563131">
            <a:off x="178563" y="3183185"/>
            <a:ext cx="2810506" cy="1690530"/>
          </a:xfrm>
          <a:prstGeom prst="curvedDownArrow">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sp>
        <p:nvSpPr>
          <p:cNvPr id="5" name="Title 4"/>
          <p:cNvSpPr>
            <a:spLocks noGrp="1"/>
          </p:cNvSpPr>
          <p:nvPr>
            <p:ph type="title"/>
          </p:nvPr>
        </p:nvSpPr>
        <p:spPr>
          <a:xfrm>
            <a:off x="319800" y="588800"/>
            <a:ext cx="8598056" cy="676126"/>
          </a:xfrm>
        </p:spPr>
        <p:txBody>
          <a:bodyPr/>
          <a:lstStyle/>
          <a:p>
            <a:r>
              <a:rPr lang="en-US" dirty="0" smtClean="0"/>
              <a:t>Knowledge Development Process</a:t>
            </a:r>
            <a:endParaRPr lang="en-US" dirty="0"/>
          </a:p>
        </p:txBody>
      </p:sp>
      <p:graphicFrame>
        <p:nvGraphicFramePr>
          <p:cNvPr id="4" name="Content Placeholder 5"/>
          <p:cNvGraphicFramePr>
            <a:graphicFrameLocks noGrp="1"/>
          </p:cNvGraphicFramePr>
          <p:nvPr>
            <p:extLst>
              <p:ext uri="{D42A27DB-BD31-4B8C-83A1-F6EECF244321}">
                <p14:modId xmlns:p14="http://schemas.microsoft.com/office/powerpoint/2010/main" xmlns="" val="2638495189"/>
              </p:ext>
            </p:extLst>
          </p:nvPr>
        </p:nvGraphicFramePr>
        <p:xfrm>
          <a:off x="1175590" y="1927879"/>
          <a:ext cx="7157474" cy="3532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5909750" y="3635433"/>
            <a:ext cx="768096" cy="749808"/>
            <a:chOff x="5918887" y="3416169"/>
            <a:chExt cx="768096" cy="749808"/>
          </a:xfrm>
        </p:grpSpPr>
        <p:sp>
          <p:nvSpPr>
            <p:cNvPr id="11" name="4-Point Star 10"/>
            <p:cNvSpPr/>
            <p:nvPr/>
          </p:nvSpPr>
          <p:spPr>
            <a:xfrm rot="18900000">
              <a:off x="5975554" y="3462565"/>
              <a:ext cx="673040" cy="657016"/>
            </a:xfrm>
            <a:prstGeom prst="star4">
              <a:avLst/>
            </a:prstGeom>
            <a:solidFill>
              <a:schemeClr val="bg1"/>
            </a:solidFill>
            <a:ln w="0">
              <a:solidFill>
                <a:schemeClr val="bg1"/>
              </a:solidFill>
            </a:ln>
            <a:effectLst/>
            <a:scene3d>
              <a:camera prst="orthographicFront"/>
              <a:lightRig rig="threePt" dir="t"/>
            </a:scene3d>
            <a:sp3d contourW="12700">
              <a:bevelT prst="angle"/>
              <a:contourClr>
                <a:srgbClr val="575659"/>
              </a:contourClr>
            </a:sp3d>
          </p:spPr>
          <p:style>
            <a:lnRef idx="1">
              <a:schemeClr val="accent1"/>
            </a:lnRef>
            <a:fillRef idx="3">
              <a:schemeClr val="accent1"/>
            </a:fillRef>
            <a:effectRef idx="2">
              <a:schemeClr val="accent1"/>
            </a:effectRef>
            <a:fontRef idx="minor">
              <a:schemeClr val="lt1"/>
            </a:fontRef>
          </p:style>
        </p:sp>
        <p:sp>
          <p:nvSpPr>
            <p:cNvPr id="7" name="4-Point Star 6"/>
            <p:cNvSpPr/>
            <p:nvPr/>
          </p:nvSpPr>
          <p:spPr>
            <a:xfrm>
              <a:off x="5918887" y="3416169"/>
              <a:ext cx="768096" cy="749808"/>
            </a:xfrm>
            <a:prstGeom prst="star4">
              <a:avLst/>
            </a:prstGeom>
            <a:solidFill>
              <a:srgbClr val="E7E8E9"/>
            </a:solidFill>
            <a:ln w="0">
              <a:solidFill>
                <a:srgbClr val="E7E8E9"/>
              </a:solidFill>
            </a:ln>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sp>
      </p:grpSp>
      <p:sp>
        <p:nvSpPr>
          <p:cNvPr id="8" name="Rectangle 7"/>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9" name="Picture 8"/>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142150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Facility Information Management</a:t>
            </a:r>
            <a:endParaRPr lang="en-US" dirty="0"/>
          </a:p>
        </p:txBody>
      </p:sp>
      <p:pic>
        <p:nvPicPr>
          <p:cNvPr id="2" name="Picture Placeholder 1" descr="Facility Information Management.jpg"/>
          <p:cNvPicPr>
            <a:picLocks noGrp="1" noChangeAspect="1"/>
          </p:cNvPicPr>
          <p:nvPr>
            <p:ph type="pic" idx="1"/>
          </p:nvPr>
        </p:nvPicPr>
        <p:blipFill>
          <a:blip r:embed="rId2" cstate="screen">
            <a:extLst>
              <a:ext uri="{28A0092B-C50C-407E-A947-70E740481C1C}">
                <a14:useLocalDpi xmlns:a14="http://schemas.microsoft.com/office/drawing/2010/main" xmlns=""/>
              </a:ext>
            </a:extLst>
          </a:blip>
          <a:srcRect/>
          <a:stretch>
            <a:fillRect/>
          </a:stretch>
        </p:blipFill>
        <p:spPr>
          <a:xfrm>
            <a:off x="1374776" y="1398553"/>
            <a:ext cx="6321424" cy="4741068"/>
          </a:xfrm>
          <a:ln>
            <a:noFill/>
          </a:ln>
          <a:effectLst/>
        </p:spPr>
      </p:pic>
      <p:sp>
        <p:nvSpPr>
          <p:cNvPr id="4" name="Rectangle 3"/>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2939673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sz="half" idx="2"/>
          </p:nvPr>
        </p:nvSpPr>
        <p:spPr/>
        <p:txBody>
          <a:bodyPr/>
          <a:lstStyle/>
          <a:p>
            <a:r>
              <a:rPr lang="en-US" dirty="0"/>
              <a:t>Foster Accountability </a:t>
            </a:r>
            <a:r>
              <a:rPr lang="en-US" dirty="0" smtClean="0"/>
              <a:t/>
            </a:r>
            <a:br>
              <a:rPr lang="en-US" dirty="0" smtClean="0"/>
            </a:br>
            <a:r>
              <a:rPr lang="en-US" dirty="0" smtClean="0"/>
              <a:t>For </a:t>
            </a:r>
            <a:r>
              <a:rPr lang="en-US" dirty="0"/>
              <a:t>Stewardship</a:t>
            </a:r>
          </a:p>
          <a:p>
            <a:pPr lvl="1"/>
            <a:r>
              <a:rPr lang="en-US" sz="2000" dirty="0" smtClean="0"/>
              <a:t>Adopt standardized </a:t>
            </a:r>
            <a:r>
              <a:rPr lang="en-US" sz="2000" dirty="0"/>
              <a:t>budgeting and cost accounting </a:t>
            </a:r>
            <a:endParaRPr lang="en-US" sz="2000" dirty="0" smtClean="0"/>
          </a:p>
          <a:p>
            <a:pPr lvl="1"/>
            <a:r>
              <a:rPr lang="en-US" sz="2000" dirty="0" smtClean="0"/>
              <a:t>Establish </a:t>
            </a:r>
            <a:r>
              <a:rPr lang="en-US" sz="2000" dirty="0"/>
              <a:t>facilities </a:t>
            </a:r>
            <a:r>
              <a:rPr lang="en-US" sz="2000" dirty="0" smtClean="0"/>
              <a:t/>
            </a:r>
            <a:br>
              <a:rPr lang="en-US" sz="2000" dirty="0" smtClean="0"/>
            </a:br>
            <a:r>
              <a:rPr lang="en-US" sz="2000" dirty="0" smtClean="0"/>
              <a:t>steering </a:t>
            </a:r>
            <a:r>
              <a:rPr lang="en-US" sz="2000" dirty="0"/>
              <a:t>group</a:t>
            </a:r>
          </a:p>
          <a:p>
            <a:pPr lvl="1"/>
            <a:r>
              <a:rPr lang="en-US" sz="2000" dirty="0" smtClean="0"/>
              <a:t>Establish </a:t>
            </a:r>
            <a:r>
              <a:rPr lang="en-US" sz="2000" dirty="0"/>
              <a:t>facilities performance measures</a:t>
            </a:r>
          </a:p>
          <a:p>
            <a:pPr lvl="1"/>
            <a:r>
              <a:rPr lang="en-US" sz="2000" dirty="0" smtClean="0"/>
              <a:t>Empower </a:t>
            </a:r>
            <a:r>
              <a:rPr lang="en-US" sz="2000" dirty="0"/>
              <a:t>facilities program managers by providing incentives and removing organizational barriers</a:t>
            </a:r>
          </a:p>
          <a:p>
            <a:endParaRPr lang="en-US" dirty="0"/>
          </a:p>
        </p:txBody>
      </p:sp>
      <p:sp>
        <p:nvSpPr>
          <p:cNvPr id="4" name="Content Placeholder 3"/>
          <p:cNvSpPr>
            <a:spLocks noGrp="1"/>
          </p:cNvSpPr>
          <p:nvPr>
            <p:ph sz="quarter" idx="4"/>
          </p:nvPr>
        </p:nvSpPr>
        <p:spPr/>
        <p:txBody>
          <a:bodyPr/>
          <a:lstStyle/>
          <a:p>
            <a:r>
              <a:rPr lang="en-US" dirty="0"/>
              <a:t>Strategically Allocate Resources for Facility Asset Management </a:t>
            </a:r>
          </a:p>
          <a:p>
            <a:pPr lvl="1"/>
            <a:r>
              <a:rPr lang="en-US" sz="2000" dirty="0" smtClean="0"/>
              <a:t>Incorporate </a:t>
            </a:r>
            <a:r>
              <a:rPr lang="en-US" sz="2000" dirty="0"/>
              <a:t>a facilities component in strategic plan</a:t>
            </a:r>
          </a:p>
          <a:p>
            <a:pPr lvl="1"/>
            <a:r>
              <a:rPr lang="en-US" sz="2000" dirty="0" smtClean="0"/>
              <a:t>Establish and </a:t>
            </a:r>
            <a:r>
              <a:rPr lang="en-US" sz="2000" dirty="0"/>
              <a:t>refocus condition assessment program</a:t>
            </a:r>
          </a:p>
          <a:p>
            <a:pPr lvl="1"/>
            <a:r>
              <a:rPr lang="en-US" sz="2000" dirty="0" smtClean="0"/>
              <a:t>Make Priorities and </a:t>
            </a:r>
            <a:r>
              <a:rPr lang="en-US" sz="2000" dirty="0"/>
              <a:t>business rules for project definition</a:t>
            </a:r>
          </a:p>
          <a:p>
            <a:pPr lvl="1"/>
            <a:r>
              <a:rPr lang="en-US" sz="2000" dirty="0" smtClean="0"/>
              <a:t>Create design </a:t>
            </a:r>
            <a:r>
              <a:rPr lang="en-US" sz="2000" dirty="0"/>
              <a:t>guide and performance </a:t>
            </a:r>
            <a:r>
              <a:rPr lang="en-US" sz="2000" dirty="0" smtClean="0"/>
              <a:t>specifications</a:t>
            </a:r>
            <a:endParaRPr lang="en-US" sz="2000" dirty="0"/>
          </a:p>
        </p:txBody>
      </p:sp>
      <p:sp>
        <p:nvSpPr>
          <p:cNvPr id="5" name="Rectangle 4"/>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295397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CAREER	</a:t>
            </a:r>
            <a:endParaRPr lang="en-US" dirty="0"/>
          </a:p>
        </p:txBody>
      </p:sp>
      <p:sp>
        <p:nvSpPr>
          <p:cNvPr id="7" name="Subtitle 6"/>
          <p:cNvSpPr>
            <a:spLocks noGrp="1"/>
          </p:cNvSpPr>
          <p:nvPr>
            <p:ph type="subTitle" idx="1"/>
          </p:nvPr>
        </p:nvSpPr>
        <p:spPr>
          <a:xfrm>
            <a:off x="907103" y="3619500"/>
            <a:ext cx="7330963" cy="1752600"/>
          </a:xfrm>
        </p:spPr>
        <p:txBody>
          <a:bodyPr>
            <a:normAutofit fontScale="85000" lnSpcReduction="20000"/>
          </a:bodyPr>
          <a:lstStyle/>
          <a:p>
            <a:r>
              <a:rPr lang="en-US" dirty="0" smtClean="0"/>
              <a:t>The Profession </a:t>
            </a:r>
            <a:r>
              <a:rPr lang="en-US" dirty="0"/>
              <a:t>of Facility Asset </a:t>
            </a:r>
            <a:r>
              <a:rPr lang="en-US" dirty="0" smtClean="0"/>
              <a:t>Management</a:t>
            </a:r>
          </a:p>
          <a:p>
            <a:endParaRPr lang="en-US" dirty="0"/>
          </a:p>
          <a:p>
            <a:r>
              <a:rPr lang="en-US" sz="1400" dirty="0" smtClean="0">
                <a:solidFill>
                  <a:schemeClr val="bg1"/>
                </a:solidFill>
              </a:rPr>
              <a:t>John A. Garcia</a:t>
            </a:r>
          </a:p>
        </p:txBody>
      </p:sp>
    </p:spTree>
    <p:extLst>
      <p:ext uri="{BB962C8B-B14F-4D97-AF65-F5344CB8AC3E}">
        <p14:creationId xmlns:p14="http://schemas.microsoft.com/office/powerpoint/2010/main" xmlns="" val="3329089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868" y="-1"/>
            <a:ext cx="9134263" cy="6308771"/>
          </a:xfrm>
          <a:prstGeom prst="rect">
            <a:avLst/>
          </a:prstGeom>
        </p:spPr>
      </p:pic>
      <p:sp>
        <p:nvSpPr>
          <p:cNvPr id="2" name="Title 1"/>
          <p:cNvSpPr>
            <a:spLocks noGrp="1"/>
          </p:cNvSpPr>
          <p:nvPr>
            <p:ph type="ctrTitle"/>
          </p:nvPr>
        </p:nvSpPr>
        <p:spPr>
          <a:xfrm>
            <a:off x="340850" y="3791601"/>
            <a:ext cx="8439948" cy="1073386"/>
          </a:xfrm>
          <a:solidFill>
            <a:schemeClr val="bg1"/>
          </a:solidFill>
          <a:ln w="76200" cmpd="sng">
            <a:solidFill>
              <a:srgbClr val="575659"/>
            </a:solidFill>
          </a:ln>
        </p:spPr>
        <p:txBody>
          <a:bodyPr anchor="ctr"/>
          <a:lstStyle/>
          <a:p>
            <a:pPr algn="ctr"/>
            <a:r>
              <a:rPr lang="en-US" dirty="0" smtClean="0">
                <a:solidFill>
                  <a:srgbClr val="575659"/>
                </a:solidFill>
              </a:rPr>
              <a:t>FAM Career Path</a:t>
            </a:r>
            <a:endParaRPr lang="en-US" dirty="0">
              <a:solidFill>
                <a:srgbClr val="575659"/>
              </a:solidFill>
            </a:endParaRPr>
          </a:p>
        </p:txBody>
      </p:sp>
    </p:spTree>
    <p:extLst>
      <p:ext uri="{BB962C8B-B14F-4D97-AF65-F5344CB8AC3E}">
        <p14:creationId xmlns:p14="http://schemas.microsoft.com/office/powerpoint/2010/main" xmlns="" val="2828937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 y="-1"/>
            <a:ext cx="9143998" cy="6308771"/>
          </a:xfrm>
          <a:prstGeom prst="rect">
            <a:avLst/>
          </a:prstGeom>
        </p:spPr>
      </p:pic>
      <p:sp>
        <p:nvSpPr>
          <p:cNvPr id="2" name="Title 1"/>
          <p:cNvSpPr>
            <a:spLocks noGrp="1"/>
          </p:cNvSpPr>
          <p:nvPr>
            <p:ph type="ctrTitle"/>
          </p:nvPr>
        </p:nvSpPr>
        <p:spPr>
          <a:xfrm>
            <a:off x="340850" y="3791601"/>
            <a:ext cx="8439948" cy="1073386"/>
          </a:xfrm>
          <a:solidFill>
            <a:schemeClr val="bg1"/>
          </a:solidFill>
          <a:ln w="76200" cmpd="sng">
            <a:solidFill>
              <a:srgbClr val="575659"/>
            </a:solidFill>
          </a:ln>
        </p:spPr>
        <p:txBody>
          <a:bodyPr anchor="ctr"/>
          <a:lstStyle/>
          <a:p>
            <a:pPr algn="ctr"/>
            <a:r>
              <a:rPr lang="en-US" dirty="0" smtClean="0">
                <a:solidFill>
                  <a:srgbClr val="575659"/>
                </a:solidFill>
              </a:rPr>
              <a:t>Clarity Over Time</a:t>
            </a:r>
            <a:endParaRPr lang="en-US" dirty="0">
              <a:solidFill>
                <a:srgbClr val="575659"/>
              </a:solidFill>
            </a:endParaRPr>
          </a:p>
        </p:txBody>
      </p:sp>
      <p:sp>
        <p:nvSpPr>
          <p:cNvPr id="4" name="Rectangle 3"/>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3496221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799"/>
            <a:ext cx="3910356" cy="918089"/>
          </a:xfrm>
        </p:spPr>
        <p:txBody>
          <a:bodyPr anchor="t"/>
          <a:lstStyle/>
          <a:p>
            <a:r>
              <a:rPr lang="en-US" dirty="0" smtClean="0"/>
              <a:t>Responsibility</a:t>
            </a:r>
            <a:endParaRPr lang="en-US" dirty="0"/>
          </a:p>
        </p:txBody>
      </p:sp>
      <p:sp>
        <p:nvSpPr>
          <p:cNvPr id="6" name="Rectangle 5"/>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7" name="Picture 6"/>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73701" y="387428"/>
            <a:ext cx="8627429" cy="6470571"/>
          </a:xfrm>
          <a:prstGeom prst="rect">
            <a:avLst/>
          </a:prstGeom>
        </p:spPr>
      </p:pic>
    </p:spTree>
    <p:extLst>
      <p:ext uri="{BB962C8B-B14F-4D97-AF65-F5344CB8AC3E}">
        <p14:creationId xmlns:p14="http://schemas.microsoft.com/office/powerpoint/2010/main" xmlns="" val="40169950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886365" y="3022735"/>
            <a:ext cx="1198563" cy="1198563"/>
          </a:xfrm>
          <a:prstGeom prst="rect">
            <a:avLst/>
          </a:prstGeom>
          <a:solidFill>
            <a:schemeClr val="bg1"/>
          </a:solidFill>
          <a:ln w="76200" cmpd="sng">
            <a:solidFill>
              <a:srgbClr val="575659"/>
            </a:solidFill>
          </a:ln>
        </p:spPr>
      </p:pic>
      <p:sp>
        <p:nvSpPr>
          <p:cNvPr id="6" name="Title 5"/>
          <p:cNvSpPr>
            <a:spLocks noGrp="1"/>
          </p:cNvSpPr>
          <p:nvPr>
            <p:ph type="title"/>
          </p:nvPr>
        </p:nvSpPr>
        <p:spPr/>
        <p:txBody>
          <a:bodyPr/>
          <a:lstStyle/>
          <a:p>
            <a:r>
              <a:rPr lang="en-US" dirty="0" smtClean="0"/>
              <a:t>THANK YOU</a:t>
            </a:r>
            <a:endParaRPr lang="en-US" dirty="0"/>
          </a:p>
        </p:txBody>
      </p:sp>
      <p:pic>
        <p:nvPicPr>
          <p:cNvPr id="7" name="Picture Placeholder 10"/>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47875" y="3022735"/>
            <a:ext cx="1198563" cy="1198563"/>
          </a:xfrm>
          <a:prstGeom prst="rect">
            <a:avLst/>
          </a:prstGeom>
          <a:solidFill>
            <a:schemeClr val="bg1"/>
          </a:solidFill>
          <a:ln w="76200" cmpd="sng">
            <a:solidFill>
              <a:srgbClr val="575659"/>
            </a:solidFill>
          </a:ln>
        </p:spPr>
      </p:pic>
      <p:pic>
        <p:nvPicPr>
          <p:cNvPr id="8" name="Picture Placeholder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418368" y="3022735"/>
            <a:ext cx="1198563" cy="1198563"/>
          </a:xfrm>
          <a:prstGeom prst="rect">
            <a:avLst/>
          </a:prstGeom>
          <a:solidFill>
            <a:schemeClr val="bg1"/>
          </a:solidFill>
          <a:ln w="76200" cmpd="sng">
            <a:solidFill>
              <a:srgbClr val="575659"/>
            </a:solidFill>
          </a:ln>
        </p:spPr>
      </p:pic>
      <p:pic>
        <p:nvPicPr>
          <p:cNvPr id="12" name="Picture 11" descr="Alpha-FS_Pantone_150dpi.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78314" y="4732806"/>
            <a:ext cx="2059512" cy="624186"/>
          </a:xfrm>
          <a:prstGeom prst="rect">
            <a:avLst/>
          </a:prstGeom>
        </p:spPr>
      </p:pic>
      <p:pic>
        <p:nvPicPr>
          <p:cNvPr id="13" name="Picture 12" descr="TAMU_College_of_Architecture.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708336" y="2523807"/>
            <a:ext cx="3098007" cy="644015"/>
          </a:xfrm>
          <a:prstGeom prst="rect">
            <a:avLst/>
          </a:prstGeom>
        </p:spPr>
      </p:pic>
      <p:pic>
        <p:nvPicPr>
          <p:cNvPr id="2" name="Picture 1"/>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633364" y="3495386"/>
            <a:ext cx="3247949" cy="1024187"/>
          </a:xfrm>
          <a:prstGeom prst="rect">
            <a:avLst/>
          </a:prstGeom>
        </p:spPr>
      </p:pic>
    </p:spTree>
    <p:extLst>
      <p:ext uri="{BB962C8B-B14F-4D97-AF65-F5344CB8AC3E}">
        <p14:creationId xmlns:p14="http://schemas.microsoft.com/office/powerpoint/2010/main" xmlns="" val="266529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Associations</a:t>
            </a:r>
            <a:endParaRPr lang="en-US" dirty="0"/>
          </a:p>
        </p:txBody>
      </p:sp>
      <p:sp>
        <p:nvSpPr>
          <p:cNvPr id="3" name="Content Placeholder 2"/>
          <p:cNvSpPr>
            <a:spLocks noGrp="1"/>
          </p:cNvSpPr>
          <p:nvPr>
            <p:ph sz="half" idx="1"/>
          </p:nvPr>
        </p:nvSpPr>
        <p:spPr/>
        <p:txBody>
          <a:bodyPr/>
          <a:lstStyle/>
          <a:p>
            <a:r>
              <a:rPr lang="en-US" sz="2000" dirty="0" smtClean="0"/>
              <a:t>1857</a:t>
            </a:r>
            <a:br>
              <a:rPr lang="en-US" sz="2000" dirty="0" smtClean="0"/>
            </a:br>
            <a:r>
              <a:rPr lang="en-US" sz="2000" b="0" dirty="0" smtClean="0">
                <a:solidFill>
                  <a:srgbClr val="575659"/>
                </a:solidFill>
              </a:rPr>
              <a:t>American Institute of Architects</a:t>
            </a:r>
          </a:p>
          <a:p>
            <a:r>
              <a:rPr lang="en-US" sz="2000" dirty="0" smtClean="0"/>
              <a:t>1934</a:t>
            </a:r>
            <a:r>
              <a:rPr lang="en-US" sz="2000" dirty="0"/>
              <a:t/>
            </a:r>
            <a:br>
              <a:rPr lang="en-US" sz="2000" dirty="0"/>
            </a:br>
            <a:r>
              <a:rPr lang="en-US" sz="2000" b="0" dirty="0">
                <a:solidFill>
                  <a:srgbClr val="575659"/>
                </a:solidFill>
              </a:rPr>
              <a:t>National Society of </a:t>
            </a:r>
            <a:r>
              <a:rPr lang="en-US" sz="2000" b="0" dirty="0" smtClean="0">
                <a:solidFill>
                  <a:srgbClr val="575659"/>
                </a:solidFill>
              </a:rPr>
              <a:t/>
            </a:r>
            <a:br>
              <a:rPr lang="en-US" sz="2000" b="0" dirty="0" smtClean="0">
                <a:solidFill>
                  <a:srgbClr val="575659"/>
                </a:solidFill>
              </a:rPr>
            </a:br>
            <a:r>
              <a:rPr lang="en-US" sz="2000" b="0" dirty="0" smtClean="0">
                <a:solidFill>
                  <a:srgbClr val="575659"/>
                </a:solidFill>
              </a:rPr>
              <a:t>Professional </a:t>
            </a:r>
            <a:r>
              <a:rPr lang="en-US" sz="2000" b="0" dirty="0">
                <a:solidFill>
                  <a:srgbClr val="575659"/>
                </a:solidFill>
              </a:rPr>
              <a:t>Engineers</a:t>
            </a:r>
          </a:p>
          <a:p>
            <a:r>
              <a:rPr lang="en-US" sz="2000" dirty="0" smtClean="0"/>
              <a:t>1980</a:t>
            </a:r>
            <a:r>
              <a:rPr lang="en-US" sz="2000" dirty="0"/>
              <a:t/>
            </a:r>
            <a:br>
              <a:rPr lang="en-US" sz="2000" dirty="0"/>
            </a:br>
            <a:r>
              <a:rPr lang="en-US" sz="2000" dirty="0">
                <a:solidFill>
                  <a:srgbClr val="575659"/>
                </a:solidFill>
              </a:rPr>
              <a:t>International Facility Management Association</a:t>
            </a:r>
          </a:p>
          <a:p>
            <a:r>
              <a:rPr lang="en-US" sz="2000" dirty="0" smtClean="0"/>
              <a:t>1982</a:t>
            </a:r>
            <a:r>
              <a:rPr lang="en-US" sz="2000" dirty="0"/>
              <a:t/>
            </a:r>
            <a:br>
              <a:rPr lang="en-US" sz="2000" dirty="0"/>
            </a:br>
            <a:r>
              <a:rPr lang="en-US" sz="2000" b="0" dirty="0">
                <a:solidFill>
                  <a:srgbClr val="575659"/>
                </a:solidFill>
              </a:rPr>
              <a:t>Construction Management Association of America</a:t>
            </a:r>
          </a:p>
          <a:p>
            <a:pPr lvl="1"/>
            <a:endParaRPr lang="en-US" dirty="0"/>
          </a:p>
          <a:p>
            <a:pPr marL="112713" lvl="1" indent="0">
              <a:buNone/>
            </a:pPr>
            <a:endParaRPr lang="en-US" dirty="0"/>
          </a:p>
        </p:txBody>
      </p:sp>
      <p:pic>
        <p:nvPicPr>
          <p:cNvPr id="5" name="Picture Placeholder 4" descr="green-county-bar-association-1901-2.jpg"/>
          <p:cNvPicPr>
            <a:picLocks noGrp="1" noChangeAspect="1"/>
          </p:cNvPicPr>
          <p:nvPr>
            <p:ph type="pic" idx="13"/>
          </p:nvPr>
        </p:nvPicPr>
        <p:blipFill>
          <a:blip r:embed="rId3" cstate="screen">
            <a:extLst>
              <a:ext uri="{28A0092B-C50C-407E-A947-70E740481C1C}">
                <a14:useLocalDpi xmlns:a14="http://schemas.microsoft.com/office/drawing/2010/main" xmlns=""/>
              </a:ext>
            </a:extLst>
          </a:blip>
          <a:srcRect/>
          <a:stretch>
            <a:fillRect/>
          </a:stretch>
        </p:blipFill>
        <p:spPr/>
      </p:pic>
      <p:sp>
        <p:nvSpPr>
          <p:cNvPr id="6" name="Rectangle 5"/>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79071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rome_Vanadium_Adjustable_WrenchCROP.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674513" y="4113945"/>
            <a:ext cx="1820512" cy="2004747"/>
          </a:xfrm>
          <a:prstGeom prst="rect">
            <a:avLst/>
          </a:prstGeom>
        </p:spPr>
      </p:pic>
      <p:sp>
        <p:nvSpPr>
          <p:cNvPr id="2" name="Title 1"/>
          <p:cNvSpPr>
            <a:spLocks noGrp="1"/>
          </p:cNvSpPr>
          <p:nvPr>
            <p:ph type="title"/>
          </p:nvPr>
        </p:nvSpPr>
        <p:spPr/>
        <p:txBody>
          <a:bodyPr/>
          <a:lstStyle/>
          <a:p>
            <a:r>
              <a:rPr lang="en-US" dirty="0" smtClean="0"/>
              <a:t>Comparison</a:t>
            </a:r>
            <a:endParaRPr lang="en-US" dirty="0"/>
          </a:p>
        </p:txBody>
      </p:sp>
      <p:sp>
        <p:nvSpPr>
          <p:cNvPr id="6" name="Content Placeholder 5"/>
          <p:cNvSpPr>
            <a:spLocks noGrp="1"/>
          </p:cNvSpPr>
          <p:nvPr>
            <p:ph sz="half" idx="2"/>
          </p:nvPr>
        </p:nvSpPr>
        <p:spPr>
          <a:ln>
            <a:solidFill>
              <a:schemeClr val="tx1"/>
            </a:solidFill>
          </a:ln>
        </p:spPr>
        <p:txBody>
          <a:bodyPr/>
          <a:lstStyle/>
          <a:p>
            <a:r>
              <a:rPr lang="en-US" dirty="0" smtClean="0"/>
              <a:t>Construction Management</a:t>
            </a:r>
          </a:p>
          <a:p>
            <a:pPr lvl="1"/>
            <a:r>
              <a:rPr lang="en-US" sz="2000" dirty="0" smtClean="0"/>
              <a:t>Project Delivery Perspective</a:t>
            </a:r>
            <a:endParaRPr lang="en-US" sz="2000" dirty="0"/>
          </a:p>
        </p:txBody>
      </p:sp>
      <p:sp>
        <p:nvSpPr>
          <p:cNvPr id="7" name="Content Placeholder 6"/>
          <p:cNvSpPr>
            <a:spLocks noGrp="1"/>
          </p:cNvSpPr>
          <p:nvPr>
            <p:ph sz="quarter" idx="4"/>
          </p:nvPr>
        </p:nvSpPr>
        <p:spPr>
          <a:ln>
            <a:solidFill>
              <a:schemeClr val="tx1"/>
            </a:solidFill>
          </a:ln>
        </p:spPr>
        <p:txBody>
          <a:bodyPr/>
          <a:lstStyle/>
          <a:p>
            <a:r>
              <a:rPr lang="en-US" dirty="0" smtClean="0"/>
              <a:t>Facility Management</a:t>
            </a:r>
          </a:p>
          <a:p>
            <a:pPr lvl="1"/>
            <a:r>
              <a:rPr lang="en-US" sz="2000" dirty="0" smtClean="0"/>
              <a:t>Operational Technical &amp; Logistics Efficiency Perspective</a:t>
            </a:r>
            <a:endParaRPr lang="en-US" sz="2000" dirty="0"/>
          </a:p>
        </p:txBody>
      </p:sp>
      <p:sp>
        <p:nvSpPr>
          <p:cNvPr id="8" name="Content Placeholder 7"/>
          <p:cNvSpPr>
            <a:spLocks noGrp="1"/>
          </p:cNvSpPr>
          <p:nvPr>
            <p:ph sz="quarter" idx="13"/>
          </p:nvPr>
        </p:nvSpPr>
        <p:spPr>
          <a:ln>
            <a:solidFill>
              <a:schemeClr val="tx1"/>
            </a:solidFill>
          </a:ln>
        </p:spPr>
        <p:txBody>
          <a:bodyPr/>
          <a:lstStyle/>
          <a:p>
            <a:r>
              <a:rPr lang="en-US" dirty="0" smtClean="0"/>
              <a:t>Facility Asset Management</a:t>
            </a:r>
          </a:p>
          <a:p>
            <a:pPr lvl="1"/>
            <a:r>
              <a:rPr lang="en-US" sz="2000" dirty="0" smtClean="0"/>
              <a:t>Return on Investment Perspective</a:t>
            </a:r>
            <a:endParaRPr lang="en-US" sz="2000"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89207" y="4485882"/>
            <a:ext cx="2007674" cy="1507621"/>
          </a:xfrm>
          <a:prstGeom prst="rect">
            <a:avLst/>
          </a:prstGeom>
        </p:spPr>
      </p:pic>
      <p:pic>
        <p:nvPicPr>
          <p:cNvPr id="11" name="Picture 10" descr="Screen Shot 2014-01-21 at 5.29.35 PM.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79512" y="3966252"/>
            <a:ext cx="2325111" cy="2099866"/>
          </a:xfrm>
          <a:prstGeom prst="rect">
            <a:avLst/>
          </a:prstGeom>
        </p:spPr>
      </p:pic>
      <p:sp>
        <p:nvSpPr>
          <p:cNvPr id="12" name="Rectangle 11"/>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13" name="Picture 12"/>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36768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A Strategy for Making Better Decisions at Lower Risk and </a:t>
            </a:r>
            <a:r>
              <a:rPr lang="en-US" sz="1400" dirty="0" smtClean="0"/>
              <a:t>Costs – </a:t>
            </a:r>
            <a:r>
              <a:rPr lang="en-US" sz="1200" i="1" dirty="0" smtClean="0"/>
              <a:t>By </a:t>
            </a:r>
            <a:r>
              <a:rPr lang="en-US" sz="1200" i="1" dirty="0"/>
              <a:t>Commander James J. Dempsey PE, USCG</a:t>
            </a:r>
          </a:p>
        </p:txBody>
      </p:sp>
      <p:sp>
        <p:nvSpPr>
          <p:cNvPr id="3" name="Content Placeholder 2"/>
          <p:cNvSpPr>
            <a:spLocks noGrp="1"/>
          </p:cNvSpPr>
          <p:nvPr>
            <p:ph idx="1"/>
          </p:nvPr>
        </p:nvSpPr>
        <p:spPr/>
        <p:txBody>
          <a:bodyPr anchor="ctr"/>
          <a:lstStyle/>
          <a:p>
            <a:r>
              <a:rPr lang="en-US" dirty="0" smtClean="0"/>
              <a:t/>
            </a:r>
            <a:br>
              <a:rPr lang="en-US" dirty="0" smtClean="0"/>
            </a:br>
            <a:r>
              <a:rPr lang="en-US" dirty="0" smtClean="0"/>
              <a:t>… </a:t>
            </a:r>
            <a:r>
              <a:rPr lang="en-US" dirty="0"/>
              <a:t>FAM fully embraces </a:t>
            </a:r>
            <a:r>
              <a:rPr lang="en-US" dirty="0" smtClean="0"/>
              <a:t>[facilities management] and </a:t>
            </a:r>
            <a:r>
              <a:rPr lang="en-US" dirty="0"/>
              <a:t>further incorporates economics; financial, capital and resource </a:t>
            </a:r>
            <a:r>
              <a:rPr lang="en-US" dirty="0" smtClean="0"/>
              <a:t>management …</a:t>
            </a:r>
            <a:endParaRPr lang="en-US" dirty="0"/>
          </a:p>
          <a:p>
            <a:r>
              <a:rPr lang="en-US" sz="1400" dirty="0" smtClean="0">
                <a:solidFill>
                  <a:srgbClr val="575659"/>
                </a:solidFill>
                <a:effectLst>
                  <a:outerShdw dist="25400" dir="2700000" algn="tl" rotWithShape="0">
                    <a:schemeClr val="bg1">
                      <a:lumMod val="50000"/>
                      <a:alpha val="25000"/>
                    </a:schemeClr>
                  </a:outerShdw>
                </a:effectLst>
                <a:ea typeface="+mj-ea"/>
              </a:rPr>
              <a:t/>
            </a:r>
            <a:br>
              <a:rPr lang="en-US" sz="1400" dirty="0" smtClean="0">
                <a:solidFill>
                  <a:srgbClr val="575659"/>
                </a:solidFill>
                <a:effectLst>
                  <a:outerShdw dist="25400" dir="2700000" algn="tl" rotWithShape="0">
                    <a:schemeClr val="bg1">
                      <a:lumMod val="50000"/>
                      <a:alpha val="25000"/>
                    </a:schemeClr>
                  </a:outerShdw>
                </a:effectLst>
                <a:ea typeface="+mj-ea"/>
              </a:rPr>
            </a:br>
            <a:r>
              <a:rPr lang="en-US" sz="1400" dirty="0" smtClean="0">
                <a:solidFill>
                  <a:srgbClr val="575659"/>
                </a:solidFill>
                <a:effectLst>
                  <a:outerShdw dist="25400" dir="2700000" algn="tl" rotWithShape="0">
                    <a:schemeClr val="bg1">
                      <a:lumMod val="50000"/>
                      <a:alpha val="25000"/>
                    </a:schemeClr>
                  </a:outerShdw>
                </a:effectLst>
                <a:ea typeface="+mj-ea"/>
              </a:rPr>
              <a:t>Provided </a:t>
            </a:r>
            <a:r>
              <a:rPr lang="en-US" sz="1400" dirty="0">
                <a:solidFill>
                  <a:srgbClr val="575659"/>
                </a:solidFill>
                <a:effectLst>
                  <a:outerShdw dist="25400" dir="2700000" algn="tl" rotWithShape="0">
                    <a:schemeClr val="bg1">
                      <a:lumMod val="50000"/>
                      <a:alpha val="25000"/>
                    </a:schemeClr>
                  </a:outerShdw>
                </a:effectLst>
                <a:ea typeface="+mj-ea"/>
              </a:rPr>
              <a:t>for the Federal Facilities Council’s Forum October 31, </a:t>
            </a:r>
            <a:r>
              <a:rPr lang="en-US" sz="1400" dirty="0" smtClean="0">
                <a:solidFill>
                  <a:srgbClr val="575659"/>
                </a:solidFill>
                <a:effectLst>
                  <a:outerShdw dist="25400" dir="2700000" algn="tl" rotWithShape="0">
                    <a:schemeClr val="bg1">
                      <a:lumMod val="50000"/>
                      <a:alpha val="25000"/>
                    </a:schemeClr>
                  </a:outerShdw>
                </a:effectLst>
                <a:ea typeface="+mj-ea"/>
              </a:rPr>
              <a:t>2006. </a:t>
            </a:r>
            <a:r>
              <a:rPr lang="en-US" sz="1400" i="1" dirty="0" smtClean="0">
                <a:solidFill>
                  <a:srgbClr val="575659"/>
                </a:solidFill>
                <a:effectLst>
                  <a:outerShdw dist="25400" dir="2700000" algn="tl" rotWithShape="0">
                    <a:schemeClr val="bg1">
                      <a:lumMod val="50000"/>
                      <a:alpha val="25000"/>
                    </a:schemeClr>
                  </a:outerShdw>
                </a:effectLst>
                <a:ea typeface="+mj-ea"/>
              </a:rPr>
              <a:t>Engineering</a:t>
            </a:r>
            <a:r>
              <a:rPr lang="en-US" sz="1400" i="1" dirty="0">
                <a:solidFill>
                  <a:srgbClr val="575659"/>
                </a:solidFill>
                <a:effectLst>
                  <a:outerShdw dist="25400" dir="2700000" algn="tl" rotWithShape="0">
                    <a:schemeClr val="bg1">
                      <a:lumMod val="50000"/>
                      <a:alpha val="25000"/>
                    </a:schemeClr>
                  </a:outerShdw>
                </a:effectLst>
                <a:ea typeface="+mj-ea"/>
              </a:rPr>
              <a:t>, Construction, and Facilities Asset Management: A Cultural Revolution</a:t>
            </a:r>
            <a:r>
              <a:rPr lang="en-US" sz="1400" dirty="0">
                <a:solidFill>
                  <a:srgbClr val="575659"/>
                </a:solidFill>
                <a:effectLst>
                  <a:outerShdw dist="25400" dir="2700000" algn="tl" rotWithShape="0">
                    <a:schemeClr val="bg1">
                      <a:lumMod val="50000"/>
                      <a:alpha val="25000"/>
                    </a:schemeClr>
                  </a:outerShdw>
                </a:effectLst>
                <a:ea typeface="+mj-ea"/>
              </a:rPr>
              <a:t/>
            </a:r>
            <a:br>
              <a:rPr lang="en-US" sz="1400" dirty="0">
                <a:solidFill>
                  <a:srgbClr val="575659"/>
                </a:solidFill>
                <a:effectLst>
                  <a:outerShdw dist="25400" dir="2700000" algn="tl" rotWithShape="0">
                    <a:schemeClr val="bg1">
                      <a:lumMod val="50000"/>
                      <a:alpha val="25000"/>
                    </a:schemeClr>
                  </a:outerShdw>
                </a:effectLst>
                <a:ea typeface="+mj-ea"/>
              </a:rPr>
            </a:br>
            <a:r>
              <a:rPr lang="en-US" sz="1400" dirty="0">
                <a:solidFill>
                  <a:srgbClr val="575659"/>
                </a:solidFill>
                <a:effectLst>
                  <a:outerShdw dist="25400" dir="2700000" algn="tl" rotWithShape="0">
                    <a:schemeClr val="bg1">
                      <a:lumMod val="50000"/>
                      <a:alpha val="25000"/>
                    </a:schemeClr>
                  </a:outerShdw>
                </a:effectLst>
                <a:ea typeface="+mj-ea"/>
              </a:rPr>
              <a:t>FACILITY ASSET MANAGEMENT DOCTRINE</a:t>
            </a:r>
            <a:r>
              <a:rPr lang="en-US" sz="1400" dirty="0"/>
              <a:t/>
            </a:r>
            <a:br>
              <a:rPr lang="en-US" sz="1400" dirty="0"/>
            </a:br>
            <a:endParaRPr lang="en-US" sz="1400" dirty="0"/>
          </a:p>
          <a:p>
            <a:endParaRPr lang="en-US" dirty="0"/>
          </a:p>
        </p:txBody>
      </p:sp>
      <p:sp>
        <p:nvSpPr>
          <p:cNvPr id="4" name="Text Placeholder 3"/>
          <p:cNvSpPr>
            <a:spLocks noGrp="1"/>
          </p:cNvSpPr>
          <p:nvPr>
            <p:ph type="body" sz="half" idx="2"/>
          </p:nvPr>
        </p:nvSpPr>
        <p:spPr/>
        <p:txBody>
          <a:bodyPr/>
          <a:lstStyle/>
          <a:p>
            <a:r>
              <a:rPr lang="en-US" dirty="0"/>
              <a:t>“Facility asset management (FAM) is a field of management that umbrellas all decisions related to facility investments to specifically include acquisition, construction, operations, maintenance, renewal and </a:t>
            </a:r>
            <a:r>
              <a:rPr lang="en-US" dirty="0" smtClean="0"/>
              <a:t>disposal .</a:t>
            </a:r>
            <a:r>
              <a:rPr lang="en-US" dirty="0"/>
              <a:t>.. Where traditional facilities management seeks to ensure the proper working order of a facility portfolio, FAM fully embraces this field and further incorporates economics; financial, capital and resource management; and the direct application of many decision and information management practices.”</a:t>
            </a:r>
            <a:br>
              <a:rPr lang="en-US" dirty="0"/>
            </a:br>
            <a:endParaRPr lang="en-US" dirty="0"/>
          </a:p>
        </p:txBody>
      </p:sp>
      <p:sp>
        <p:nvSpPr>
          <p:cNvPr id="5" name="Rectangle 4"/>
          <p:cNvSpPr/>
          <p:nvPr/>
        </p:nvSpPr>
        <p:spPr>
          <a:xfrm>
            <a:off x="6998502" y="6274257"/>
            <a:ext cx="1688298" cy="583743"/>
          </a:xfrm>
          <a:prstGeom prst="rect">
            <a:avLst/>
          </a:prstGeom>
          <a:solidFill>
            <a:srgbClr val="901F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70667" y="6245826"/>
            <a:ext cx="1319880" cy="659940"/>
          </a:xfrm>
          <a:prstGeom prst="rect">
            <a:avLst/>
          </a:prstGeom>
        </p:spPr>
      </p:pic>
    </p:spTree>
    <p:extLst>
      <p:ext uri="{BB962C8B-B14F-4D97-AF65-F5344CB8AC3E}">
        <p14:creationId xmlns:p14="http://schemas.microsoft.com/office/powerpoint/2010/main" xmlns="" val="2834087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ACADEMIA	</a:t>
            </a:r>
            <a:endParaRPr lang="en-US" dirty="0"/>
          </a:p>
        </p:txBody>
      </p:sp>
      <p:sp>
        <p:nvSpPr>
          <p:cNvPr id="7" name="Subtitle 6"/>
          <p:cNvSpPr>
            <a:spLocks noGrp="1"/>
          </p:cNvSpPr>
          <p:nvPr>
            <p:ph type="subTitle" idx="1"/>
          </p:nvPr>
        </p:nvSpPr>
        <p:spPr>
          <a:xfrm>
            <a:off x="907103" y="3619500"/>
            <a:ext cx="7330963" cy="1752600"/>
          </a:xfrm>
        </p:spPr>
        <p:txBody>
          <a:bodyPr/>
          <a:lstStyle/>
          <a:p>
            <a:r>
              <a:rPr lang="en-US" dirty="0" smtClean="0"/>
              <a:t>The Profession </a:t>
            </a:r>
            <a:r>
              <a:rPr lang="en-US" dirty="0"/>
              <a:t>of Facility Asset </a:t>
            </a:r>
            <a:r>
              <a:rPr lang="en-US" dirty="0" smtClean="0"/>
              <a:t>Management</a:t>
            </a:r>
          </a:p>
          <a:p>
            <a:endParaRPr lang="en-US" dirty="0"/>
          </a:p>
          <a:p>
            <a:endParaRPr lang="en-US" dirty="0" smtClean="0"/>
          </a:p>
          <a:p>
            <a:r>
              <a:rPr lang="en-US" sz="1400" dirty="0" smtClean="0"/>
              <a:t>Dr. </a:t>
            </a:r>
            <a:r>
              <a:rPr lang="en-US" sz="1400" dirty="0" err="1" smtClean="0"/>
              <a:t>Sarel</a:t>
            </a:r>
            <a:r>
              <a:rPr lang="en-US" sz="1400" dirty="0" smtClean="0"/>
              <a:t> </a:t>
            </a:r>
            <a:r>
              <a:rPr lang="en-US" sz="1400" dirty="0" err="1" smtClean="0"/>
              <a:t>Lavy</a:t>
            </a:r>
            <a:endParaRPr lang="en-US" sz="1400" dirty="0"/>
          </a:p>
        </p:txBody>
      </p:sp>
    </p:spTree>
    <p:extLst>
      <p:ext uri="{BB962C8B-B14F-4D97-AF65-F5344CB8AC3E}">
        <p14:creationId xmlns:p14="http://schemas.microsoft.com/office/powerpoint/2010/main" xmlns="" val="3558193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75659"/>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1851</TotalTime>
  <Words>3915</Words>
  <Application>Microsoft Office PowerPoint</Application>
  <PresentationFormat>On-screen Show (4:3)</PresentationFormat>
  <Paragraphs>438</Paragraphs>
  <Slides>51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Chart</vt:lpstr>
      <vt:lpstr>PROFESSION ON THE RISE</vt:lpstr>
      <vt:lpstr>Facility Asset Management</vt:lpstr>
      <vt:lpstr>AGENDA</vt:lpstr>
      <vt:lpstr>HISTORY </vt:lpstr>
      <vt:lpstr>Clarity Over Time</vt:lpstr>
      <vt:lpstr>Professional Associations</vt:lpstr>
      <vt:lpstr>Comparison</vt:lpstr>
      <vt:lpstr>A Strategy for Making Better Decisions at Lower Risk and Costs – By Commander James J. Dempsey PE, USCG</vt:lpstr>
      <vt:lpstr>ACADEMIA </vt:lpstr>
      <vt:lpstr>Growing Opportunity</vt:lpstr>
      <vt:lpstr>Facility Management</vt:lpstr>
      <vt:lpstr>The CRS Center</vt:lpstr>
      <vt:lpstr>The CRS Center</vt:lpstr>
      <vt:lpstr>The CRS Center</vt:lpstr>
      <vt:lpstr>Facility Management Program</vt:lpstr>
      <vt:lpstr>Facility Management Programs</vt:lpstr>
      <vt:lpstr>Facility Management Programs</vt:lpstr>
      <vt:lpstr>Facility Management Programs</vt:lpstr>
      <vt:lpstr>Sustainability</vt:lpstr>
      <vt:lpstr>Campus BIM – FM</vt:lpstr>
      <vt:lpstr>Opportunities</vt:lpstr>
      <vt:lpstr>Contact Information</vt:lpstr>
      <vt:lpstr>OPPORTUNITIES: SKILLS and KNOWLEDGE </vt:lpstr>
      <vt:lpstr>Foundations for Success</vt:lpstr>
      <vt:lpstr>IFMA Foundation</vt:lpstr>
      <vt:lpstr>The expanding FM Workforce Gap</vt:lpstr>
      <vt:lpstr>Global Workplace Workforce Initiative</vt:lpstr>
      <vt:lpstr>Slide 28</vt:lpstr>
      <vt:lpstr>Current Foundation Programs</vt:lpstr>
      <vt:lpstr>Accredited Degree Programs (ADPs)</vt:lpstr>
      <vt:lpstr>FM ADP Growth</vt:lpstr>
      <vt:lpstr>Slide 32</vt:lpstr>
      <vt:lpstr>Accredited Degree Program</vt:lpstr>
      <vt:lpstr>ADP Standard</vt:lpstr>
      <vt:lpstr>FM Core Competencies</vt:lpstr>
      <vt:lpstr>FM Core Competencies</vt:lpstr>
      <vt:lpstr>Updated ADP Standard </vt:lpstr>
      <vt:lpstr>Updated ADP Standard </vt:lpstr>
      <vt:lpstr>Academic FM Research</vt:lpstr>
      <vt:lpstr>FAM - The JOB </vt:lpstr>
      <vt:lpstr>Boiler Room to Boardroom</vt:lpstr>
      <vt:lpstr>FAM Leadership Responsibilities</vt:lpstr>
      <vt:lpstr>Facility Management Processes</vt:lpstr>
      <vt:lpstr>Facility Asset Management</vt:lpstr>
      <vt:lpstr>Knowledge Development Process</vt:lpstr>
      <vt:lpstr>Facility Information Management</vt:lpstr>
      <vt:lpstr>Strategies</vt:lpstr>
      <vt:lpstr>The CAREER </vt:lpstr>
      <vt:lpstr>FAM Career Path</vt:lpstr>
      <vt:lpstr>Responsibility</vt:lpstr>
      <vt:lpstr>THANK YOU</vt:lpstr>
    </vt:vector>
  </TitlesOfParts>
  <Company>Alpha Facilities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Ellis</dc:creator>
  <cp:lastModifiedBy>Jimenez, Alfred</cp:lastModifiedBy>
  <cp:revision>120</cp:revision>
  <dcterms:created xsi:type="dcterms:W3CDTF">2012-12-04T22:13:20Z</dcterms:created>
  <dcterms:modified xsi:type="dcterms:W3CDTF">2014-08-06T23:47:06Z</dcterms:modified>
</cp:coreProperties>
</file>